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432" autoAdjust="0"/>
  </p:normalViewPr>
  <p:slideViewPr>
    <p:cSldViewPr>
      <p:cViewPr varScale="1">
        <p:scale>
          <a:sx n="133" d="100"/>
          <a:sy n="133" d="100"/>
        </p:scale>
        <p:origin x="5142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006D6-7000-4976-9627-50EC83BDCDD3}" type="datetimeFigureOut">
              <a:rPr lang="ru-RU" smtClean="0"/>
              <a:t>07.11.2025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1FEE7-4B67-4C05-9E3A-F48299A457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123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Лекция 3. Углубленный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третье занятие курса, посвященное продвинутым темам языка: функциональному программированию, замыканиям, прототипам, классам и модулям. Эта лекция поднимает уровень понимания с базового синтаксиса до архитектурных паттернов и внутренних механизмов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73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9: Замыкание — второй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сложный случай с вложенными функциями:​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}; }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показано?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(из места создания)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(из места выполнения)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возвращаемая из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замыкается на лексическое окружение места своего создания. Внутри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существует локальная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и вложенная функция "запоминает" ее. Глобальная 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игнорируется, так как поиск переменных идет сначала в собственном окружении, потом во внешнем (где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"), и только потом в глобальном.​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935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10: Лексическое окружение — определение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Лексическое окружение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внутренний скрытый объект, связанный с каждой выполняемой функцией, блоком кода или скриптом.​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Состоит из двух частей:​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объект, хранящий все локальные переменные как свойства, а также информацию вроде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Ссылка на внешнее лексическое окружение — связь с окружением "снаружи" (родительской функции или глобального контекста).​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структура формирует цепочку областей видимости, по которой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ищет переменные при обращении к ним.​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10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11: Лексическое окружение — визуализация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"Переменная" — это свойство объекта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Record.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Получить или изменить переменную означает получить или изменить свойство этого объекта.​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Визуальная схема: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┌─────────────────────────────┐ │ Environment Record │ │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хранилище переменных) │ 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phrase: "Hello" │ │ say: function │ └─────────────────────────────┘ │ ↓ outer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ссылка на внешнее окружение)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глобальное окружение)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глобального лексического окружения нет внешнего окружения, поэтому ссылка указывает на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null.​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14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12: Лексическое окружение — итого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Итого:​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— свойство специального внутреннего объекта, связанного с текущим выполняющимся блоком/функцией/скриптом.​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переменными — работа со свойствами этого объекта.​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объясняет, почему переменные существуют в определенных областях видимости и почему функции могут обращаться к переменным из внешних контекстов.​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47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13: Лексическое окружение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инициализируется полностью в момент создания лексического окружения, еще до выполнения кода.​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работает!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(`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${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}`);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верхнеуровневых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функций это происходит, когда скрипт начинает выполнение. Поэтому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вызывать до ее объявления в коде — это называется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(поднятие).​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переменные не поднимаются в полностью инициализированном виде, обращение к ним до объявления вызывает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ReferenceError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34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лайд 14: Лексическое окружение — пример с глобальным окружением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phrase = "Hello";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say(name) { alert(`${phrase}, ${name}`); } say("John");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Hello, John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окружений: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вызове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say("John"): ┌─────────────────────────────┐ │ say Environment Record │ │ name: "John" │ │ outer →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глобальное │ └─────────────────────────────┘ │ ↓ ┌─────────────────────────────┐ 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Environment Record │ │ phrase: "Hello" │ │ say: function │ │ outer → null │ └─────────────────────────────┘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замыкается на глобальное лексическое окружение, а глобальное — на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обращении к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say, 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сначала ищет ее в локальном окружении (не находит), затем поднимается по цепочке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глобальное окружение и находит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 = "Hello".​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008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15: Лексическое окружение — вложенные функции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происходит с вложенными функциями ? Они создают дополнительные уровни в цепочке окружений.​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count++; };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counter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alert(counter());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Вложенная функция "запоминает" окружение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переменной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каждый вызов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обращается к одной и той же переменной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увеличивая ее.​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16: Лексическое окружение — [[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функции "при рождении" получают скрытое свойство [[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]], которое ссылается на лексическое окружение места их создания.​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++; }; }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[[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]] хранит ссылку на окружение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makeCounter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механизм, благодаря которому функции "знают", где они были созданы, и могут обращаться к переменным внешней области видимости даже после завершения выполнения внешней функции.​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29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17: Лексическое окружение — где еще есть?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Лексическое окружение существует не только у функций, но и у блоков кода —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циклов, блоков в фигурных скобках.​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71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18: Лексическое окружение — блок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phrase = "Hello";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(true)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"John"; alert(`${phrase}, ${user}`); } alert(user);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Error, no such variable!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объявлена 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блока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она существует только в лексическом окружении этого блока. За пределами блока обращение к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 ошибку.​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4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 охватывает современные возможности работы с функциями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операторы,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замыкания, лексическое окружение и декораторы. Эти инструменты позволяют писать гибкий, выразительный код и понимать, как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управляет областью видимости и контекстом выполнения.​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784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19: Лексическое окружение — цикл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 i &lt; 10; i++) 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У каждой итерации цикла своё собственное лексическое окружение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{i: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Ошибка, нет такой переменной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Важная особенность: каждая итерация цикла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создает свое собственное лексическое окружение с переменной i. Это важно для замыканий в циклах:​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= 0; i &lt; 3; i++)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(() =&gt; console.log(i), 100); }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Выведет: 0, 1, 2 (каждая функция замкнулась на свою переменную i)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использовать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вместо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все замыкания будут ссылаться на одну переменную, и результат будет 3, 3, 3.​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500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20: Лексическое окружение — блок в фигурных скобках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сделать какую-нибудь работу с локальными переменными,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которые не должны быть видны снаружи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Ошибка: переменная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определена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Произвольный блок в фигурных скобках создает свое лексическое окружение, изолируя переменные от внешней области. Это полезно для предотвращения конфликтов имен и управления областью видимости в сложных скриптах.​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975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21: Лексическое окружение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(старое поведение)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так было не всегда:​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"Леха"; } console.log(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выводит "Леха"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игнорирует блочную область видимости и видна снаружи блока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одно из основных отличий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источник многих багов в старом коде.​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95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22: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 — Immediately-Invoked Function Expressions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 (Immediately-Invoked Function Expression)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функция, которая вызывается сразу после объявления.​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message = "Hello"; alert(message); })(); alert(message);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Error: message is not 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Зачем это нужно?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старом коде (до появления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IIFE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использовались для создания изолированной области видимости, так как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имел блочной области. Современный код использует блоки 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той же цели.​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493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23: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варианты синтаксиса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Существует несколько способов записи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IIFE:​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1: скобки вокруг функции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})();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2: скобки вокруг всего выражения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3: с восклицательным знаком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Вариант 4: с плюсом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alert("IIFE"); }();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варианты делают одно и то же — превращают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Declaration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Expression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сразу вызывают ее.​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882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24: Объявление переменных для дедушек 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ведет себя странно ? Два основных отличия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Переменные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имеют блочной области видимости — они ограничены минимум телом функции, а не блока.​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Объявления переменных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поднимаются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hoisted)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начало функции или скрипта.​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example() { 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undefined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ошибка!)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10; 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интерпретирует это как: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example()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объявление поднято наверх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10;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присваивание остается на месте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обращение к переменной до объявления вызовет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ReferenceError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 "временной мертвой зоны"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TDZ).​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32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25: Объявление переменных для дедушек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Hoisting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(поднятие) — механизм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при котором объявления переменных и функций перемещаются в начало их области видимости перед выполнением кода.​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работает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 поднимается целиком, поэтому вызов до объявления работает.​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console.log(x);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5;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Переменная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поднимается, но без инициализации.​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Современная практика: избегайте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используйте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предсказуемого поведения.​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5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26: Функция-обертка (декоратор) — кеширование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Декоратор — функция, которая оборачивает другую функцию и добавляет ей дополнительное поведение.​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Пример: кеширование результатов медленной функции:​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slow(x)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могут быть ресурсоёмкие вычисления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alert(`Called with ${x}`);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cache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Map();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содержит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cache.get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иначе вызываем функцию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result);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 результат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result; }; } slow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(slow); alert(slow(1));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slow(1)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alert("Again: " + slow(1));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alert(slow(2));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slow(2)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кешируем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alert("Again: " + slow(2));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возвращаем из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7–20: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принимает функцию, создает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возвращает новую функцию-обертку.​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11: Проверяем, есть ли результат для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12: Если есть — возвращаем из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функция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вызывается.​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15: Если нет — вызываем оригинальную функцию.​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17: Сохраняем результат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будущих вызовов.​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демонстрирует паттерн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мемоизации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оптимизацию через кеширование.​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315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27: Функция-обертка — проблема с методами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сожалению, простой декоратор не работает с методами объектов.​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worker = {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1; }, slow(x) { alert("Called with " + x);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*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.someMethod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(*)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Ошибка: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read property '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someMethod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of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Причина: при вызове обернутой функции теряется контекст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Обертка вызывает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не передает ей контекст объекта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worker.​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422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28: Функция-обертка — потеря контекста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вызове метода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объект перед точкой.​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this === worker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внутри обертки: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 без контекста,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===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исправить это, нужно явно привязать контекст.​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529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проблема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Представьте задачу: нужно написать функцию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складывает все переданные числа, но заранее неизвестно, сколько аргументов будет.​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(a, b, c, d, e, f, ...) {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чиво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Стандартный синтаксис не позволяет указать переменное число параметров явно — нужен специальный механизм для сбора всех аргументов в одну коллекцию.​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84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29: Привязываем контекст —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(context, arg1, arg2, ...)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 функцию с явно указанным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say(phrase) { alert(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 + ': ' + phrase);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{ name: "John" };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user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становится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"Hello" —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первым аргументом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(user, "Hello");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John: Hello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Исправление декоратора: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cachingDecorator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cache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Map();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cache.has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cache.get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передаем текущий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cache.set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result);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result; };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передается в оригинальную функцию, и декоратор работает с методами объектов.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37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30: Детально, что произошло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Пошаговое объяснение работы исправленного декоратора:​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декорации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становится оберткой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 { ... }.​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выполнении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worker.slow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 обертка получает 2 в качестве аргумента 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(объект перед точкой).​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обертки, если результат 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кеширован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вызывается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func.call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x), передавая текущий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аргумент (= 2) в оригинальную функцию.​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образом, контекст сохраняется, и метод работает корректно.​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8039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 31: Как еще привязать контекст —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существуют еще два метода для работы с контекстом:​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func.apply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(context, [])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аналог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принимает аргументы массивом, а не списком.​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say(phrase, who) { alert(`${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.name}: ${phrase}, ${who}`);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{ name: "John"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say.call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(user, "Hello", "Pete");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John: Hello, Pete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say.apply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(user, ["Hello", "Pete"]);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John: Hello, Pete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func.bind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(context)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возвращает новую функцию с привязанным контекстом, но не вызывает ее сразу.​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say.bind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(user);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("Hello", "Pete");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John: Hello, Pete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Разница: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call/apply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вызывают функцию немедленно,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создает "привязанную" версию для будущих вызовов.​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537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32: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привязанной функции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использования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функции с фиксированным контекстом:​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= {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Вася" };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alert(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.firstName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funcUser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func.bind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(user);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funcUser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Вася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1–3: Создаем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полем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5–7: Объявляем функцию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использует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this.firstName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9: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func.bind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(user)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создает новую функцию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funcUser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всегда равен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10: При вызове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funcUser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нее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=== user,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выводится "Вася".​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создает новую функцию, исходная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остается без изменений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219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33: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 потери контекста в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Классическая проблема с потерей контекста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колбэках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 = { title: "Our Group", students: ["John", "Pete", "Alice"],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.students.forEach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(student)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Error: Cannot read property 'title' of undefined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.title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': ' + student); }); }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group.showList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Причина ошибки: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Колбэк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-функция в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вызывается без контекста (как обычная функция), поэтому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=== undefined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строгом режиме.​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1 —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.students.forEach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(student) { alert(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.title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': ' + student); }.bind(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2 — стрелочная функция (слайд 34).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733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34: Стрелочные функции и контекст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Стрелочные функции не имеют собственного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берут его из внешнего лексического окружения.​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 = { title: "Our Group", students: ["John", "Pete", "Alice"],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.students.forEach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student =&gt; alert(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.title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': ' + student) ); }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group.showList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Почему работает: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Стрелочная функция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 =&gt; ...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создает свой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использует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метода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showList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=== group.​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 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колбэков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используйте стрелочные функции, если нужен доступ к внешнему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253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35: Прототипы, наследование — введение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Переходим к разделу 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наследовании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объекты могут наследовать свойства и методы от других объектов через механизм прототипов.​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70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36: [[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Prototype]]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скрытое свойство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объекты имеют специальное скрытое свойство [[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Prototype]],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либо равно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ссылается на другой объект, называемый прототипом.​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┌──────────────┐ │ object │ │ │ │ [[Prototype]]│ ─────&gt; ┌──────────────┐ └──────────────┘ │ prototype │ └──────────────┘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внутреннее свойство недоступно напрямую, но к нему можно обратиться через __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proto__ 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устаревший способ) или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Object.getPrototypeOf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современный).​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035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37: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Прототипное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наследование —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мы хотим прочитать свойство из объекта, а оно отсутствует,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автоматически ищет его в прототипе.​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 = { eats: true };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 = { jumps: true };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rabbit.__proto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= animal;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(*)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можем найти оба свойства в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rabbit.eats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 (**)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rabbit.jumps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1–3: Создаем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 свойством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eats.​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5–7: Создаем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 свойством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jumps.​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9: Устанавливаем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прототипом для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через __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proto__.​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12: При обращении к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rabbit.eats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находит это свойство в самом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ищет в прототипе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находит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13: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rabbit.jumps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находится в самом объекте, поэтому возвращается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__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proto__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устаревший способ, в современном коде используйте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Object.setPrototypeOf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Object.getPrototypeOf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().​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170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38: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Прототипное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наследование — цепочка прототипов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Прототипы могут образовывать цепочку: объект наследует от прототипа, который в свою очередь наследует от своего прототипа, и так далее.​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 = { eats: true, walk() { alert("Animal walks"); } };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 = { jumps: true, __proto__: animal };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earLength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10, __proto__: rabbit };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walk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берется из цепочки прототипов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longEar.walk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Animal walks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longEar.jumps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Поиск свойства происходит от самого дочернего объекта вверх по цепочке прототипов, пока свойство не будет найдено или цепочка не закончится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null).​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0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 — решение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 ... собирает все оставшиеся аргументы функции в массив.​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имя массива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sum +=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sum; }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собирает все переданные аргументы в массив с именем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2: Инициализируем переменную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нулем для накопления суммы.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4: Цикл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проходит по каждому элементу массива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6: Возвращаем итоговую сумму.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 использования: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2, 3);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6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(10, 20, 30, 40);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100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-параметр должен быть последним в списке параметров функции и собирает все "оставшиеся" аргументы.​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007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39: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установка прототипа через конструктор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 свойстве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функции-конструктора содержится объект, оператор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устанавливает его в качестве [[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Prototype]]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нового объекта.​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 = { eats: true };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Rabbit(name)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 = name; }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animal;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Rabbit("White Rabbit");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rabbit.__proto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== animal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rabbit.eats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1–3: Создаем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Строки 5–7: Объявляем функцию-конструктор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9: Устанавливаем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11: При создании объекта через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Rabbit(...)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прототипом становится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есть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13: 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берется из прототипа.​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40: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буквальное объяснение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Установка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буквально говорит интерпретатору: "При создании объекта через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Rabbit()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запиши ему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 [[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Prototype]]".​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основной механизм наследования 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появления классов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14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лайд 41: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—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каждой функции по умолчанию уже есть 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 с единственным свойством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ссылается на саму функцию-конструктор.​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Rabbit() {}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 constructor: Rabbit }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Rabbit.prototype.constructor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Rabbit);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наследует от {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constructor: Rabbit}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rabbit.constructor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Rabbit);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 получено из прототипа)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При объявлении функции автоматически создается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 constructor: Rabbit }.​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5: 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прототипа указывает на функцию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7: Создаем объект через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наследует прототип.​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9: 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доступно через цепочку прототипов.​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полезно, чтобы узнать, какой конструктор использовался для создания объекта.​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682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лайд 41: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—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каждой функции по умолчанию уже есть 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 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объект с единственным свойством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 ссылается на саму функцию-конструктор.​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Rabbit() {}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умолчанию: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 constructor: Rabbit }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Rabbit.prototype.constructor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Rabbit);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Rabbit();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наследует от {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constructor: Rabbit}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rabbit.constructor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Rabbit);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свойство получено из прототипа)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При объявлении функции автоматически создается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 constructor: Rabbit }.​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5: 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прототипа указывает на функцию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7: Создаем объект через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наследует прототип.​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9: Свойство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доступно через цепочку прототипов.​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полезно, чтобы узнать, какой конструктор использовался для создания объекта.​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062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42: Встроенные прототипы — массивы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встроенные типы данных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прототипное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наследование.​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[1, 2, 3];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наследует ли от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Array.prototype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.__proto__ ===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наследует ли от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Object.prototype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.__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proto__.__proto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===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true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вершине иерархии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.__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proto__.__proto__.__proto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__);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null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Цепочка прототипов для массива: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[1, 2, 3] →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slice, push, map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т.д.) →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hasOwnProperty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→ null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массивы имеют доступ и к методам массивов, и к методам объектов.​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769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43: Встроенные прототипы — визуализация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Схема иерархии прототипов встроенных типов:​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↑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↑ ┌────────────┼────────────┬────────────┐ │ │ │ │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(slice, push) .prototype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toFixed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(slice, etc.) ↑ (call, bind) ↑ ↑ │ │ │ [1, 2, 3] 5 "hello"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типы в итоге наследуют от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у всех есть методы вроде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().​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9638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44: Продвинутые классы — введение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Переходим к более глубокому изучению классов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Классы — это синтаксический сахар над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прототипным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наследованием, делающий код более читаемым и структурированным.​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5289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45: Наследование классов —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может наследовать от другого класса с помощью ключевого слова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 { constructor(name)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.speed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 = name; } run(speed)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.speed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speed; alert(`${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.name}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бежит со скоростью ${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.speed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}.`); } stop() {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.speed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0; alert(`${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.name}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неподвижно.`); } }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 =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Animal("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Мой питомец");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структуры: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функция-конструктор) 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Animal.prototype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constructor: Animal - run: function - stop: function ↑ [[Prototype]] new Animal - name: 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Мой питомец"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speed: 0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определяет базовую функциональность, которую затем наследует класс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через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extends.​</a:t>
            </a:r>
          </a:p>
          <a:p>
            <a:r>
              <a:rPr lang="en-US" smtClean="0"/>
              <a:t/>
            </a:r>
            <a:br>
              <a:rPr lang="en-US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1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5: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 —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старый способ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появления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оператора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ES6)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существовал объект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псевдомассив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всех аргументов функции.​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 = 0;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arguments) sum +=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sum; }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Отличия от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доступен во всех обычных функциях автоматически, без явного объявления.​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псевдомассив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array-like),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него есть индексы и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нет методов массива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map, filter).​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Важно: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отсутствует в стрелочных функциях.​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Современная практика: используйте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оператор вместо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чистоты и читаемости кода.​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18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6: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проблема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Обратная задача: у вас есть массивы чисел, и нужно передать их элементы как отдельные аргументы в функцию. Например,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принимает отдельные числа, а не массив.​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[1, 5, 3];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не работает!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"развернуть" массив в список аргументов ?​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437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7: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 — решение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-оператор ... разворачивает массив/итерируемый объект в список аргументов.​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arr1 = [0, -2, 1, 5];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arr2 = [100, 200, 300, -322]; console.log(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(...arr1, ...arr2));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Построчно: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1: Объявляем первый массив с числами.​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3: Объявляем второй массив.​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Строка 5: ...arr1 разворачивает первый массив в 0, -2, 1, 5, а ...arr2 — второй в 100, 200, 300, -322.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Math.max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получает все числа как отдельные аргументы и возвращает максимальное — 300.​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Дополнительные применения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Копирование массива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[1, 2, 3];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arrCopy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Слияние массивов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[...arr1, ...arr2];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Клонирование объекта (поверхностное)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{a: 1, b: 2};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objCopy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{...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}; 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создает поверхностные копии, не копируя вложенные объекты по значению.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53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8: Замыкание — первый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Замыкание — способность функции "запоминать" переменные из внешней области видимости, даже после завершения выполнения внешней функции.​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 +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показано: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 переменной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момент вызова, а не в момент объявления. К моменту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уже изменился на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поэтому выводится актуальное значение.​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01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Слайд 8: Замыкание — первый пример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Замыкание — способность функции "запоминать" переменные из внешней области видимости, даже после завершения выполнения внешней функции.​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 +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}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что будет показано: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John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или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"?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".​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Объяснение: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sayHi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 переменной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момент вызова, а не в момент объявления. К моменту вызова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уже изменился на 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поэтому выводится актуальное значение.​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1FEE7-4B67-4C05-9E3A-F48299A4578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2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505247"/>
            <a:ext cx="356870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4" y="505247"/>
            <a:ext cx="7366634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4" y="1216356"/>
            <a:ext cx="8314055" cy="2497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1312F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848" y="1879849"/>
            <a:ext cx="276796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75" dirty="0">
                <a:latin typeface="Microsoft Sans Serif"/>
                <a:cs typeface="Microsoft Sans Serif"/>
              </a:rPr>
              <a:t>Лекция</a:t>
            </a:r>
            <a:r>
              <a:rPr sz="5200" spc="-235" dirty="0">
                <a:latin typeface="Microsoft Sans Serif"/>
                <a:cs typeface="Microsoft Sans Serif"/>
              </a:rPr>
              <a:t> </a:t>
            </a:r>
            <a:r>
              <a:rPr sz="5200" spc="-50" dirty="0">
                <a:latin typeface="Microsoft Sans Serif"/>
                <a:cs typeface="Microsoft Sans Serif"/>
              </a:rPr>
              <a:t>3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9606" y="2892921"/>
            <a:ext cx="3941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Углубленный</a:t>
            </a:r>
            <a:r>
              <a:rPr sz="2800" spc="-10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JavaScript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Замыкание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198" y="1081647"/>
            <a:ext cx="8520582" cy="366381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0" dirty="0"/>
              <a:t> </a:t>
            </a:r>
            <a:r>
              <a:rPr dirty="0"/>
              <a:t>(по</a:t>
            </a:r>
            <a:r>
              <a:rPr spc="-10" dirty="0"/>
              <a:t> умолчанию)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311172"/>
            <a:ext cx="8839182" cy="166022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spc="-25" dirty="0"/>
              <a:t>(пользовательские</a:t>
            </a:r>
            <a:r>
              <a:rPr spc="-10" dirty="0"/>
              <a:t> события)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076072"/>
            <a:ext cx="8839182" cy="23968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3531242"/>
            <a:ext cx="7596909" cy="14730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031480" cy="316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815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JavaScript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у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каждой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выполняемой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блока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скрипта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есть </a:t>
            </a:r>
            <a:r>
              <a:rPr sz="1800" spc="-10" dirty="0">
                <a:latin typeface="Microsoft Sans Serif"/>
                <a:cs typeface="Microsoft Sans Serif"/>
              </a:rPr>
              <a:t>связанный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ними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внутренний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(скрытый)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называемый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лексическим </a:t>
            </a:r>
            <a:r>
              <a:rPr sz="1800" spc="-30" dirty="0">
                <a:latin typeface="Microsoft Sans Serif"/>
                <a:cs typeface="Microsoft Sans Serif"/>
              </a:rPr>
              <a:t>окружением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LexicalEnvironment</a:t>
            </a:r>
            <a:r>
              <a:rPr sz="1800" spc="-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лексического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состоит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двух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частей:</a:t>
            </a:r>
            <a:endParaRPr sz="1800">
              <a:latin typeface="Microsoft Sans Serif"/>
              <a:cs typeface="Microsoft Sans Serif"/>
            </a:endParaRPr>
          </a:p>
          <a:p>
            <a:pPr marL="469265" marR="5080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800" b="1" i="1" dirty="0">
                <a:latin typeface="Arial"/>
                <a:cs typeface="Arial"/>
              </a:rPr>
              <a:t>Environment</a:t>
            </a:r>
            <a:r>
              <a:rPr sz="1800" b="1" i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Record</a:t>
            </a:r>
            <a:r>
              <a:rPr sz="1800" b="1" i="1" spc="-50" dirty="0">
                <a:latin typeface="Arial"/>
                <a:cs typeface="Arial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котором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как </a:t>
            </a:r>
            <a:r>
              <a:rPr sz="1800" dirty="0">
                <a:latin typeface="Microsoft Sans Serif"/>
                <a:cs typeface="Microsoft Sans Serif"/>
              </a:rPr>
              <a:t>свойства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хранятся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все </a:t>
            </a:r>
            <a:r>
              <a:rPr sz="1800" dirty="0">
                <a:latin typeface="Microsoft Sans Serif"/>
                <a:cs typeface="Microsoft Sans Serif"/>
              </a:rPr>
              <a:t>локальные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переменные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также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некоторая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другая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информация,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такая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значение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this).</a:t>
            </a:r>
            <a:endParaRPr sz="1800">
              <a:latin typeface="Microsoft Sans Serif"/>
              <a:cs typeface="Microsoft Sans Serif"/>
            </a:endParaRPr>
          </a:p>
          <a:p>
            <a:pPr marL="469265" marR="313690" indent="-367030">
              <a:lnSpc>
                <a:spcPct val="114999"/>
              </a:lnSpc>
              <a:buChar char="●"/>
              <a:tabLst>
                <a:tab pos="469265" algn="l"/>
              </a:tabLst>
            </a:pPr>
            <a:r>
              <a:rPr sz="1800" dirty="0">
                <a:latin typeface="Microsoft Sans Serif"/>
                <a:cs typeface="Microsoft Sans Serif"/>
              </a:rPr>
              <a:t>Ссылка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внешнее</a:t>
            </a:r>
            <a:r>
              <a:rPr sz="1800" spc="-20" dirty="0">
                <a:latin typeface="Microsoft Sans Serif"/>
                <a:cs typeface="Microsoft Sans Serif"/>
              </a:rPr>
              <a:t> лексическое окружение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есть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то,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которое </a:t>
            </a:r>
            <a:r>
              <a:rPr sz="1800" spc="-20" dirty="0">
                <a:latin typeface="Microsoft Sans Serif"/>
                <a:cs typeface="Microsoft Sans Serif"/>
              </a:rPr>
              <a:t>соответствует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коду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снаружи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(снаружи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текущих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фигурных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скобок).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98830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"Переменная"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это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просто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свойство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специального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внутреннего </a:t>
            </a:r>
            <a:r>
              <a:rPr sz="1800" b="1" dirty="0">
                <a:latin typeface="Arial"/>
                <a:cs typeface="Arial"/>
              </a:rPr>
              <a:t>объекта: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Environment</a:t>
            </a:r>
            <a:r>
              <a:rPr sz="1800" b="1" i="1" spc="-6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Record</a:t>
            </a:r>
            <a:r>
              <a:rPr sz="1800" b="1" dirty="0">
                <a:latin typeface="Arial"/>
                <a:cs typeface="Arial"/>
              </a:rPr>
              <a:t>.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«Получить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или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изменить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переменную», </a:t>
            </a:r>
            <a:r>
              <a:rPr sz="1800" b="1" spc="-30" dirty="0">
                <a:latin typeface="Arial"/>
                <a:cs typeface="Arial"/>
              </a:rPr>
              <a:t>означает,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«получить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или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изменить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свойство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этого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объекта».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6241" y="2998755"/>
            <a:ext cx="4355295" cy="7250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4724" y="2764777"/>
            <a:ext cx="34328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20" dirty="0">
                <a:latin typeface="Microsoft Sans Serif"/>
                <a:cs typeface="Microsoft Sans Serif"/>
              </a:rPr>
              <a:t> картинке </a:t>
            </a:r>
            <a:r>
              <a:rPr sz="1400" spc="-25" dirty="0">
                <a:latin typeface="Microsoft Sans Serif"/>
                <a:cs typeface="Microsoft Sans Serif"/>
              </a:rPr>
              <a:t>прямоугольник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означает </a:t>
            </a:r>
            <a:r>
              <a:rPr sz="1400" b="1" i="1" dirty="0">
                <a:latin typeface="Arial"/>
                <a:cs typeface="Arial"/>
              </a:rPr>
              <a:t>Environment</a:t>
            </a:r>
            <a:r>
              <a:rPr sz="1400" b="1" i="1" spc="-3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Record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(хранилище переменных),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а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стрелка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означает </a:t>
            </a:r>
            <a:r>
              <a:rPr sz="1400" spc="-10" dirty="0">
                <a:latin typeface="Microsoft Sans Serif"/>
                <a:cs typeface="Microsoft Sans Serif"/>
              </a:rPr>
              <a:t>ссылку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внешнее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окружение.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глобального </a:t>
            </a:r>
            <a:r>
              <a:rPr sz="1400" spc="-20" dirty="0">
                <a:latin typeface="Microsoft Sans Serif"/>
                <a:cs typeface="Microsoft Sans Serif"/>
              </a:rPr>
              <a:t>лексического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окружения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внешнего </a:t>
            </a:r>
            <a:r>
              <a:rPr sz="1400" spc="-20" dirty="0">
                <a:latin typeface="Microsoft Sans Serif"/>
                <a:cs typeface="Microsoft Sans Serif"/>
              </a:rPr>
              <a:t>окружения,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так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что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она</a:t>
            </a:r>
            <a:r>
              <a:rPr sz="1400" spc="-20" dirty="0">
                <a:latin typeface="Microsoft Sans Serif"/>
                <a:cs typeface="Microsoft Sans Serif"/>
              </a:rPr>
              <a:t> указывает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null.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Итого: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Переменная</a:t>
            </a:r>
            <a:r>
              <a:rPr b="1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свойство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специального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внутреннего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объекта,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связанного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с </a:t>
            </a:r>
            <a:r>
              <a:rPr spc="-25" dirty="0">
                <a:solidFill>
                  <a:srgbClr val="000000"/>
                </a:solidFill>
              </a:rPr>
              <a:t>текущим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выполняющимся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блоком/функцией/скриптом.</a:t>
            </a:r>
          </a:p>
          <a:p>
            <a:pPr marL="12700" marR="384810">
              <a:lnSpc>
                <a:spcPct val="114999"/>
              </a:lnSpc>
              <a:spcBef>
                <a:spcPts val="1200"/>
              </a:spcBef>
            </a:pP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Работа</a:t>
            </a:r>
            <a:r>
              <a:rPr b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с</a:t>
            </a:r>
            <a:r>
              <a:rPr b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00"/>
                </a:solidFill>
                <a:latin typeface="Arial"/>
                <a:cs typeface="Arial"/>
              </a:rPr>
              <a:t>переменными</a:t>
            </a:r>
            <a:r>
              <a:rPr b="1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самом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деле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работа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свойствами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этого объекта.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08400"/>
            <a:ext cx="8354695" cy="20453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739"/>
              </a:lnSpc>
              <a:spcBef>
                <a:spcPts val="235"/>
              </a:spcBef>
            </a:pPr>
            <a:r>
              <a:rPr sz="1500" b="1" dirty="0">
                <a:latin typeface="Arial"/>
                <a:cs typeface="Arial"/>
              </a:rPr>
              <a:t>В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отличие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от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переменных,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объявленных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помощью</a:t>
            </a:r>
            <a:r>
              <a:rPr sz="1500" b="1" spc="65" dirty="0">
                <a:latin typeface="Arial"/>
                <a:cs typeface="Arial"/>
              </a:rPr>
              <a:t> </a:t>
            </a:r>
            <a:r>
              <a:rPr sz="1500" b="1" dirty="0">
                <a:latin typeface="Courier New"/>
                <a:cs typeface="Courier New"/>
              </a:rPr>
              <a:t>let</a:t>
            </a:r>
            <a:r>
              <a:rPr sz="1500" b="1" dirty="0">
                <a:latin typeface="Arial"/>
                <a:cs typeface="Arial"/>
              </a:rPr>
              <a:t>,</a:t>
            </a:r>
            <a:r>
              <a:rPr sz="1500" b="1" spc="5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Function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Declaration </a:t>
            </a:r>
            <a:r>
              <a:rPr sz="1500" b="1" dirty="0">
                <a:latin typeface="Arial"/>
                <a:cs typeface="Arial"/>
              </a:rPr>
              <a:t>полностью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инициализируются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тогда,</a:t>
            </a:r>
            <a:r>
              <a:rPr sz="1500" b="1" spc="3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когда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выполнение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доходит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до</a:t>
            </a:r>
            <a:r>
              <a:rPr sz="1500" b="1" spc="3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них,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а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раньше, </a:t>
            </a:r>
            <a:r>
              <a:rPr sz="1500" b="1" dirty="0">
                <a:latin typeface="Arial"/>
                <a:cs typeface="Arial"/>
              </a:rPr>
              <a:t>когда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создаётся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лексическое</a:t>
            </a:r>
            <a:r>
              <a:rPr sz="1500" b="1" spc="-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окружение.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Microsoft Sans Serif"/>
                <a:cs typeface="Microsoft Sans Serif"/>
              </a:rPr>
              <a:t>Для</a:t>
            </a:r>
            <a:r>
              <a:rPr sz="1500" spc="-3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верхнеуровневых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функций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означает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момент,</a:t>
            </a:r>
            <a:r>
              <a:rPr sz="1500" spc="-3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когда</a:t>
            </a:r>
            <a:r>
              <a:rPr sz="1500" spc="-2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скрипт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начинает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выполнение.</a:t>
            </a:r>
            <a:endParaRPr sz="1500">
              <a:latin typeface="Microsoft Sans Serif"/>
              <a:cs typeface="Microsoft Sans Serif"/>
            </a:endParaRPr>
          </a:p>
          <a:p>
            <a:pPr marL="12700" marR="140335">
              <a:lnSpc>
                <a:spcPts val="1739"/>
              </a:lnSpc>
              <a:spcBef>
                <a:spcPts val="1255"/>
              </a:spcBef>
            </a:pPr>
            <a:r>
              <a:rPr sz="1500" dirty="0">
                <a:latin typeface="Microsoft Sans Serif"/>
                <a:cs typeface="Microsoft Sans Serif"/>
              </a:rPr>
              <a:t>Вот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почему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мы можем вызвать функцию, объявленную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через Function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Declaration, до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того, как</a:t>
            </a:r>
            <a:r>
              <a:rPr sz="1500" spc="-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она</a:t>
            </a:r>
            <a:r>
              <a:rPr sz="1500" spc="-20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определена.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4006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35" dirty="0">
                <a:latin typeface="Microsoft Sans Serif"/>
                <a:cs typeface="Microsoft Sans Serif"/>
              </a:rPr>
              <a:t>Функция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say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замыкает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глобальное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окружение,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глобальное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окружение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замыкается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null.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453" y="2073309"/>
            <a:ext cx="7966857" cy="1632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529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тогда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происходит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вложенными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функциями?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1044" y="1678996"/>
            <a:ext cx="3321893" cy="31558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82751"/>
            <a:ext cx="8300720" cy="982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16915">
              <a:lnSpc>
                <a:spcPct val="117300"/>
              </a:lnSpc>
              <a:spcBef>
                <a:spcPts val="90"/>
              </a:spcBef>
            </a:pPr>
            <a:r>
              <a:rPr sz="1500" b="1" dirty="0">
                <a:latin typeface="Arial"/>
                <a:cs typeface="Arial"/>
              </a:rPr>
              <a:t>Все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функции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«при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рождении»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получают</a:t>
            </a:r>
            <a:r>
              <a:rPr sz="1500" b="1" spc="4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скрытое</a:t>
            </a:r>
            <a:r>
              <a:rPr sz="1500" b="1" spc="3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свойство</a:t>
            </a:r>
            <a:r>
              <a:rPr sz="1500" b="1" spc="55" dirty="0">
                <a:latin typeface="Arial"/>
                <a:cs typeface="Arial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[[Environment]]</a:t>
            </a:r>
            <a:r>
              <a:rPr sz="1500" b="1" spc="-10" dirty="0">
                <a:latin typeface="Arial"/>
                <a:cs typeface="Arial"/>
              </a:rPr>
              <a:t>, </a:t>
            </a:r>
            <a:r>
              <a:rPr sz="1500" b="1" dirty="0">
                <a:latin typeface="Arial"/>
                <a:cs typeface="Arial"/>
              </a:rPr>
              <a:t>которое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ссылается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на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лексическое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окружение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места,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где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они</a:t>
            </a:r>
            <a:r>
              <a:rPr sz="1500" b="1" spc="2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были</a:t>
            </a:r>
            <a:r>
              <a:rPr sz="1500" b="1" spc="25" dirty="0">
                <a:latin typeface="Arial"/>
                <a:cs typeface="Arial"/>
              </a:rPr>
              <a:t> </a:t>
            </a:r>
            <a:r>
              <a:rPr sz="1500" b="1" spc="-10" dirty="0">
                <a:latin typeface="Arial"/>
                <a:cs typeface="Arial"/>
              </a:rPr>
              <a:t>созданы.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500" dirty="0">
                <a:latin typeface="Microsoft Sans Serif"/>
                <a:cs typeface="Microsoft Sans Serif"/>
              </a:rPr>
              <a:t>Мы ещё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не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говорили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об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этом,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это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то, </a:t>
            </a:r>
            <a:r>
              <a:rPr sz="1500" spc="-20" dirty="0">
                <a:latin typeface="Microsoft Sans Serif"/>
                <a:cs typeface="Microsoft Sans Serif"/>
              </a:rPr>
              <a:t>каким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образом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функции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20" dirty="0">
                <a:latin typeface="Microsoft Sans Serif"/>
                <a:cs typeface="Microsoft Sans Serif"/>
              </a:rPr>
              <a:t>знают,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где</a:t>
            </a:r>
            <a:r>
              <a:rPr sz="1500" spc="1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они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были</a:t>
            </a:r>
            <a:r>
              <a:rPr sz="1500" spc="5" dirty="0">
                <a:latin typeface="Microsoft Sans Serif"/>
                <a:cs typeface="Microsoft Sans Serif"/>
              </a:rPr>
              <a:t> </a:t>
            </a:r>
            <a:r>
              <a:rPr sz="1500" spc="-10" dirty="0">
                <a:latin typeface="Microsoft Sans Serif"/>
                <a:cs typeface="Microsoft Sans Serif"/>
              </a:rPr>
              <a:t>созданы.</a:t>
            </a:r>
            <a:endParaRPr sz="15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999" y="2405170"/>
            <a:ext cx="7614629" cy="21677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41294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Где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еще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есть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лексическое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окружение?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33" y="1597804"/>
            <a:ext cx="8030763" cy="1982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4849" y="2100588"/>
            <a:ext cx="7271384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Продвинутая</a:t>
            </a:r>
            <a:r>
              <a:rPr sz="3600" spc="-85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работа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с</a:t>
            </a:r>
            <a:r>
              <a:rPr sz="3600" spc="-8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функциями</a:t>
            </a:r>
            <a:endParaRPr sz="3600">
              <a:latin typeface="Microsoft Sans Serif"/>
              <a:cs typeface="Microsoft Sans Serif"/>
            </a:endParaRPr>
          </a:p>
          <a:p>
            <a:pPr marL="2540"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1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2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https://learn.javascript.ru/advanced-functions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506671"/>
            <a:ext cx="8520582" cy="21301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503284"/>
            <a:ext cx="8520582" cy="21369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2633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было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всегда…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421" y="1764471"/>
            <a:ext cx="6143137" cy="25795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305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Immediately-</a:t>
            </a:r>
            <a:r>
              <a:rPr sz="1800" b="1" dirty="0">
                <a:latin typeface="Arial"/>
                <a:cs typeface="Arial"/>
              </a:rPr>
              <a:t>Invoked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Function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Expressions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функция,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вызывается сразу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после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объявления.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9294" y="2088020"/>
            <a:ext cx="3845392" cy="25795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5" dirty="0"/>
              <a:t>Лексическое</a:t>
            </a:r>
            <a:r>
              <a:rPr spc="-80" dirty="0"/>
              <a:t> </a:t>
            </a:r>
            <a:r>
              <a:rPr spc="-10" dirty="0"/>
              <a:t>окружение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3744" y="1170122"/>
            <a:ext cx="3996516" cy="25389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Объявление</a:t>
            </a:r>
            <a:r>
              <a:rPr spc="-10" dirty="0"/>
              <a:t> </a:t>
            </a:r>
            <a:r>
              <a:rPr dirty="0"/>
              <a:t>переменных</a:t>
            </a:r>
            <a:r>
              <a:rPr spc="-10" dirty="0"/>
              <a:t> </a:t>
            </a:r>
            <a:r>
              <a:rPr dirty="0"/>
              <a:t>для</a:t>
            </a:r>
            <a:r>
              <a:rPr spc="-10" dirty="0"/>
              <a:t> дедушек </a:t>
            </a:r>
            <a:r>
              <a:rPr dirty="0"/>
              <a:t>и</a:t>
            </a:r>
            <a:r>
              <a:rPr spc="-10" dirty="0"/>
              <a:t> дураков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5556"/>
            <a:ext cx="8250555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почему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так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происходит-</a:t>
            </a:r>
            <a:r>
              <a:rPr sz="1800" dirty="0">
                <a:latin typeface="Microsoft Sans Serif"/>
                <a:cs typeface="Microsoft Sans Serif"/>
              </a:rPr>
              <a:t>то?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Потому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старый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стандарт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35" dirty="0">
                <a:latin typeface="Microsoft Sans Serif"/>
                <a:cs typeface="Microsoft Sans Serif"/>
              </a:rPr>
              <a:t> потому-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var</a:t>
            </a:r>
            <a:r>
              <a:rPr sz="1800" spc="-20" dirty="0">
                <a:latin typeface="Microsoft Sans Serif"/>
                <a:cs typeface="Microsoft Sans Serif"/>
              </a:rPr>
              <a:t>!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10" dirty="0">
                <a:latin typeface="Microsoft Sans Serif"/>
                <a:cs typeface="Microsoft Sans Serif"/>
              </a:rPr>
              <a:t>Существует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основных</a:t>
            </a:r>
            <a:r>
              <a:rPr sz="1800" spc="-10" dirty="0">
                <a:latin typeface="Microsoft Sans Serif"/>
                <a:cs typeface="Microsoft Sans Serif"/>
              </a:rPr>
              <a:t> отличия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var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let/const</a:t>
            </a:r>
            <a:r>
              <a:rPr sz="1800" spc="-10" dirty="0">
                <a:latin typeface="Microsoft Sans Serif"/>
                <a:cs typeface="Microsoft Sans Serif"/>
              </a:rPr>
              <a:t>:</a:t>
            </a:r>
            <a:endParaRPr sz="1800">
              <a:latin typeface="Microsoft Sans Serif"/>
              <a:cs typeface="Microsoft Sans Serif"/>
            </a:endParaRPr>
          </a:p>
          <a:p>
            <a:pPr marL="469265" marR="5080" indent="-367030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Переменные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var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имеют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блочной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области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видимости,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они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ограничены,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минимум,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телом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функции.</a:t>
            </a:r>
            <a:endParaRPr sz="1800">
              <a:latin typeface="Microsoft Sans Serif"/>
              <a:cs typeface="Microsoft Sans Serif"/>
            </a:endParaRPr>
          </a:p>
          <a:p>
            <a:pPr marL="469265" marR="213360" indent="-367030">
              <a:lnSpc>
                <a:spcPct val="114999"/>
              </a:lnSpc>
              <a:buChar char="●"/>
              <a:tabLst>
                <a:tab pos="469265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Объявления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(инициализация)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переменных </a:t>
            </a:r>
            <a:r>
              <a:rPr sz="1800" spc="-10" dirty="0">
                <a:latin typeface="Courier New"/>
                <a:cs typeface="Courier New"/>
              </a:rPr>
              <a:t>var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производится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10" dirty="0">
                <a:latin typeface="Microsoft Sans Serif"/>
                <a:cs typeface="Microsoft Sans Serif"/>
              </a:rPr>
              <a:t> начале </a:t>
            </a:r>
            <a:r>
              <a:rPr sz="1800" dirty="0">
                <a:latin typeface="Microsoft Sans Serif"/>
                <a:cs typeface="Microsoft Sans Serif"/>
              </a:rPr>
              <a:t>исполнения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(или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скрипта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глобальных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переменных).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первым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пунктом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понятно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(прошлый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пример).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второй?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Объявление</a:t>
            </a:r>
            <a:r>
              <a:rPr spc="-10" dirty="0"/>
              <a:t> </a:t>
            </a:r>
            <a:r>
              <a:rPr dirty="0"/>
              <a:t>переменных</a:t>
            </a:r>
            <a:r>
              <a:rPr spc="-10" dirty="0"/>
              <a:t> </a:t>
            </a:r>
            <a:r>
              <a:rPr dirty="0"/>
              <a:t>для</a:t>
            </a:r>
            <a:r>
              <a:rPr spc="-10" dirty="0"/>
              <a:t> дедушек </a:t>
            </a:r>
            <a:r>
              <a:rPr dirty="0"/>
              <a:t>и</a:t>
            </a:r>
            <a:r>
              <a:rPr spc="-10" dirty="0"/>
              <a:t> дураков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6" y="1864971"/>
            <a:ext cx="8521065" cy="1920875"/>
            <a:chOff x="311696" y="1864971"/>
            <a:chExt cx="8521065" cy="19208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96" y="1864981"/>
              <a:ext cx="4074916" cy="19208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8588" y="1864971"/>
              <a:ext cx="3263693" cy="19208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86615" y="2825419"/>
              <a:ext cx="1125220" cy="0"/>
            </a:xfrm>
            <a:custGeom>
              <a:avLst/>
              <a:gdLst/>
              <a:ahLst/>
              <a:cxnLst/>
              <a:rect l="l" t="t" r="r" b="b"/>
              <a:pathLst>
                <a:path w="1125220">
                  <a:moveTo>
                    <a:pt x="0" y="0"/>
                  </a:moveTo>
                  <a:lnTo>
                    <a:pt x="11248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11463" y="2809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1463" y="28096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45" y="0"/>
            <a:ext cx="5143489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2345618"/>
            <a:ext cx="256349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2500" spc="-55" dirty="0">
                <a:latin typeface="Microsoft Sans Serif"/>
                <a:cs typeface="Microsoft Sans Serif"/>
              </a:rPr>
              <a:t>Функция-</a:t>
            </a:r>
            <a:r>
              <a:rPr sz="2500" spc="-25" dirty="0">
                <a:latin typeface="Microsoft Sans Serif"/>
                <a:cs typeface="Microsoft Sans Serif"/>
              </a:rPr>
              <a:t>обертка </a:t>
            </a:r>
            <a:r>
              <a:rPr sz="2500" spc="-10" dirty="0">
                <a:latin typeface="Microsoft Sans Serif"/>
                <a:cs typeface="Microsoft Sans Serif"/>
              </a:rPr>
              <a:t>(декорация)</a:t>
            </a:r>
            <a:endParaRPr sz="25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0742" y="0"/>
            <a:ext cx="4996739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Функция-</a:t>
            </a:r>
            <a:r>
              <a:rPr spc="-10" dirty="0"/>
              <a:t>обертка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95556"/>
            <a:ext cx="517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latin typeface="Microsoft Sans Serif"/>
                <a:cs typeface="Microsoft Sans Serif"/>
              </a:rPr>
              <a:t>К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сожаления,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работает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методами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объектов.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rest-оператор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77811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Попытаемся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написать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которая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складывает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все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переданные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ей </a:t>
            </a:r>
            <a:r>
              <a:rPr sz="1800" dirty="0">
                <a:latin typeface="Microsoft Sans Serif"/>
                <a:cs typeface="Microsoft Sans Serif"/>
              </a:rPr>
              <a:t>числа.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Как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сделать?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641" y="2332320"/>
            <a:ext cx="7712691" cy="22380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915" y="0"/>
            <a:ext cx="6986143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55" dirty="0"/>
              <a:t>Функция-</a:t>
            </a:r>
            <a:r>
              <a:rPr spc="-10" dirty="0"/>
              <a:t>обертка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54408"/>
            <a:ext cx="83591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“Почему?!”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спросите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потеря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контекста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скажу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я.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коде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ниже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будет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та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же </a:t>
            </a:r>
            <a:r>
              <a:rPr sz="1800" spc="-10" dirty="0">
                <a:latin typeface="Microsoft Sans Serif"/>
                <a:cs typeface="Microsoft Sans Serif"/>
              </a:rPr>
              <a:t>ошибка.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вызове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метода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745" dirty="0">
                <a:latin typeface="Microsoft Sans Serif"/>
                <a:cs typeface="Microsoft Sans Serif"/>
              </a:rPr>
              <a:t>—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всегда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точкой.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2121" y="2098870"/>
            <a:ext cx="5619738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505247"/>
            <a:ext cx="34283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10" dirty="0">
                <a:latin typeface="Microsoft Sans Serif"/>
                <a:cs typeface="Microsoft Sans Serif"/>
              </a:rPr>
              <a:t>Привязываем</a:t>
            </a:r>
            <a:r>
              <a:rPr sz="2500" spc="-65" dirty="0">
                <a:latin typeface="Microsoft Sans Serif"/>
                <a:cs typeface="Microsoft Sans Serif"/>
              </a:rPr>
              <a:t> </a:t>
            </a:r>
            <a:r>
              <a:rPr sz="2500" spc="-10" dirty="0">
                <a:latin typeface="Microsoft Sans Serif"/>
                <a:cs typeface="Microsoft Sans Serif"/>
              </a:rPr>
              <a:t>контекст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1254408"/>
            <a:ext cx="730567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45" dirty="0">
                <a:latin typeface="Microsoft Sans Serif"/>
                <a:cs typeface="Microsoft Sans Serif"/>
              </a:rPr>
              <a:t>Тогда </a:t>
            </a:r>
            <a:r>
              <a:rPr sz="1800" dirty="0">
                <a:latin typeface="Microsoft Sans Serif"/>
                <a:cs typeface="Microsoft Sans Serif"/>
              </a:rPr>
              <a:t>нам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нужно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насильно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указать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функции,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каким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контекстом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она </a:t>
            </a:r>
            <a:r>
              <a:rPr sz="1800" spc="-10" dirty="0">
                <a:latin typeface="Microsoft Sans Serif"/>
                <a:cs typeface="Microsoft Sans Serif"/>
              </a:rPr>
              <a:t>вызывается.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1801"/>
            <a:ext cx="9143981" cy="31316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3580" y="0"/>
            <a:ext cx="6756811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Детально,</a:t>
            </a:r>
            <a:r>
              <a:rPr spc="-55" dirty="0"/>
              <a:t> </a:t>
            </a:r>
            <a:r>
              <a:rPr dirty="0"/>
              <a:t>что</a:t>
            </a:r>
            <a:r>
              <a:rPr spc="-50" dirty="0"/>
              <a:t> </a:t>
            </a:r>
            <a:r>
              <a:rPr spc="-10" dirty="0"/>
              <a:t>произошло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5" y="1254408"/>
            <a:ext cx="8214995" cy="223393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318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После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декорации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worker.slow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становится </a:t>
            </a:r>
            <a:r>
              <a:rPr sz="1800" dirty="0">
                <a:latin typeface="Microsoft Sans Serif"/>
                <a:cs typeface="Microsoft Sans Serif"/>
              </a:rPr>
              <a:t>обернут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 </a:t>
            </a:r>
            <a:r>
              <a:rPr sz="1800" dirty="0">
                <a:latin typeface="Courier New"/>
                <a:cs typeface="Courier New"/>
              </a:rPr>
              <a:t>function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(x)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spc="-50" dirty="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325"/>
              </a:spcBef>
            </a:pPr>
            <a:r>
              <a:rPr sz="1800" dirty="0">
                <a:latin typeface="Courier New"/>
                <a:cs typeface="Courier New"/>
              </a:rPr>
              <a:t>...</a:t>
            </a:r>
            <a:r>
              <a:rPr sz="1800" spc="-25" dirty="0">
                <a:latin typeface="Courier New"/>
                <a:cs typeface="Courier New"/>
              </a:rPr>
              <a:t> }.</a:t>
            </a:r>
            <a:endParaRPr sz="1800">
              <a:latin typeface="Courier New"/>
              <a:cs typeface="Courier New"/>
            </a:endParaRPr>
          </a:p>
          <a:p>
            <a:pPr marL="431800" marR="354965" indent="-419734">
              <a:lnSpc>
                <a:spcPct val="114999"/>
              </a:lnSpc>
              <a:buAutoNum type="arabicPeriod" startAt="2"/>
              <a:tabLst>
                <a:tab pos="431800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Так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при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выполнении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worker.slow(2)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обёртка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получает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качестве аргумента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this=worker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(так</a:t>
            </a:r>
            <a:r>
              <a:rPr sz="1800" spc="-40" dirty="0">
                <a:latin typeface="Microsoft Sans Serif"/>
                <a:cs typeface="Microsoft Sans Serif"/>
              </a:rPr>
              <a:t> как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точкой).</a:t>
            </a:r>
            <a:endParaRPr sz="1800">
              <a:latin typeface="Microsoft Sans Serif"/>
              <a:cs typeface="Microsoft Sans Serif"/>
            </a:endParaRPr>
          </a:p>
          <a:p>
            <a:pPr marL="431800" marR="163830" indent="-419734">
              <a:lnSpc>
                <a:spcPct val="114999"/>
              </a:lnSpc>
              <a:buAutoNum type="arabicPeriod" startAt="2"/>
              <a:tabLst>
                <a:tab pos="431800" algn="l"/>
              </a:tabLst>
            </a:pPr>
            <a:r>
              <a:rPr sz="1800" dirty="0">
                <a:latin typeface="Microsoft Sans Serif"/>
                <a:cs typeface="Microsoft Sans Serif"/>
              </a:rPr>
              <a:t>Внутри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обёртки,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если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результат </a:t>
            </a:r>
            <a:r>
              <a:rPr sz="1800" dirty="0">
                <a:latin typeface="Microsoft Sans Serif"/>
                <a:cs typeface="Microsoft Sans Serif"/>
              </a:rPr>
              <a:t>ещё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кеширован,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func.call(this, x)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передаёт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(=worker)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аргумент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(=2)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в </a:t>
            </a:r>
            <a:r>
              <a:rPr sz="1800" dirty="0">
                <a:latin typeface="Microsoft Sans Serif"/>
                <a:cs typeface="Microsoft Sans Serif"/>
              </a:rPr>
              <a:t>оригинальную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254408"/>
            <a:ext cx="792162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func.apply(context,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[])</a:t>
            </a:r>
            <a:r>
              <a:rPr sz="1800" spc="-7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то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же,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что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call,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только принимает </a:t>
            </a:r>
            <a:r>
              <a:rPr sz="1800" dirty="0">
                <a:latin typeface="Microsoft Sans Serif"/>
                <a:cs typeface="Microsoft Sans Serif"/>
              </a:rPr>
              <a:t>аргументы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массивом</a:t>
            </a:r>
            <a:endParaRPr sz="1800">
              <a:latin typeface="Microsoft Sans Serif"/>
              <a:cs typeface="Microsoft Sans Serif"/>
            </a:endParaRPr>
          </a:p>
          <a:p>
            <a:pPr marL="379095" marR="203835" indent="-367030">
              <a:lnSpc>
                <a:spcPct val="114999"/>
              </a:lnSpc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func.bind(context)</a:t>
            </a:r>
            <a:r>
              <a:rPr sz="1800" spc="-1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14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возвращает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к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которой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привязан </a:t>
            </a:r>
            <a:r>
              <a:rPr sz="1800" spc="-25" dirty="0">
                <a:latin typeface="Microsoft Sans Serif"/>
                <a:cs typeface="Microsoft Sans Serif"/>
              </a:rPr>
              <a:t>контекс,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вызывает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ее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(пример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дальше)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6985" y="1231672"/>
            <a:ext cx="4730015" cy="36087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940" y="1017722"/>
            <a:ext cx="7220085" cy="41257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7"/>
            <a:ext cx="435800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85" dirty="0"/>
              <a:t>Как</a:t>
            </a:r>
            <a:r>
              <a:rPr spc="-65" dirty="0"/>
              <a:t> </a:t>
            </a:r>
            <a:r>
              <a:rPr dirty="0"/>
              <a:t>еще</a:t>
            </a:r>
            <a:r>
              <a:rPr spc="-65" dirty="0"/>
              <a:t> </a:t>
            </a:r>
            <a:r>
              <a:rPr dirty="0"/>
              <a:t>привязать</a:t>
            </a:r>
            <a:r>
              <a:rPr spc="-65" dirty="0"/>
              <a:t> </a:t>
            </a:r>
            <a:r>
              <a:rPr spc="-10" dirty="0"/>
              <a:t>контекст?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102" y="1017722"/>
            <a:ext cx="6999755" cy="41257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847" y="0"/>
            <a:ext cx="7072285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rest-оператор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98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Вуаля!!!!!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547" y="1690896"/>
            <a:ext cx="7094885" cy="2941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3188" y="2100588"/>
            <a:ext cx="5615940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20" dirty="0">
                <a:latin typeface="Microsoft Sans Serif"/>
                <a:cs typeface="Microsoft Sans Serif"/>
              </a:rPr>
              <a:t>Прототипы,</a:t>
            </a:r>
            <a:r>
              <a:rPr sz="3600" spc="-17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наследование</a:t>
            </a:r>
            <a:endParaRPr sz="36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https://learn.javascript.ru/prototypes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[[Prototype]]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6050280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JavaScript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объекты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имеют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специальное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скрытое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[[Prototype]]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(так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оно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названо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спецификации), которое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либо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равно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null,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либо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ссылается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другой </a:t>
            </a:r>
            <a:r>
              <a:rPr sz="1800" spc="-50" dirty="0">
                <a:latin typeface="Microsoft Sans Serif"/>
                <a:cs typeface="Microsoft Sans Serif"/>
              </a:rPr>
              <a:t>объект.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Этот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называется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«прототип»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5076" y="1237862"/>
            <a:ext cx="2237205" cy="17931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Прототипное</a:t>
            </a:r>
            <a:r>
              <a:rPr spc="-135" dirty="0"/>
              <a:t> </a:t>
            </a:r>
            <a:r>
              <a:rPr spc="-10" dirty="0"/>
              <a:t>наследование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2966720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0594" algn="l"/>
                <a:tab pos="1910714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Когда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мы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хотим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прочитать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object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оно </a:t>
            </a:r>
            <a:r>
              <a:rPr sz="1800" spc="-35" dirty="0">
                <a:latin typeface="Microsoft Sans Serif"/>
                <a:cs typeface="Microsoft Sans Serif"/>
              </a:rPr>
              <a:t>отсутствует,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JavaScript </a:t>
            </a:r>
            <a:r>
              <a:rPr sz="1800" spc="-30" dirty="0">
                <a:latin typeface="Microsoft Sans Serif"/>
                <a:cs typeface="Microsoft Sans Serif"/>
              </a:rPr>
              <a:t>автоматически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берёт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из </a:t>
            </a:r>
            <a:r>
              <a:rPr sz="1800" spc="-10" dirty="0">
                <a:latin typeface="Microsoft Sans Serif"/>
                <a:cs typeface="Microsoft Sans Serif"/>
              </a:rPr>
              <a:t>прототипа.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Можно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задать </a:t>
            </a:r>
            <a:r>
              <a:rPr sz="1800" dirty="0">
                <a:latin typeface="Microsoft Sans Serif"/>
                <a:cs typeface="Microsoft Sans Serif"/>
              </a:rPr>
              <a:t>через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proto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9193" y="1278822"/>
            <a:ext cx="5323089" cy="335811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Прототипное</a:t>
            </a:r>
            <a:r>
              <a:rPr spc="-135" dirty="0"/>
              <a:t> </a:t>
            </a:r>
            <a:r>
              <a:rPr spc="-10" dirty="0"/>
              <a:t>наследование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2966720" cy="30448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80"/>
              </a:spcBef>
              <a:tabLst>
                <a:tab pos="950594" algn="l"/>
                <a:tab pos="1910714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Когда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мы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хотим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прочитать </a:t>
            </a:r>
            <a:r>
              <a:rPr sz="1800" dirty="0">
                <a:latin typeface="Microsoft Sans Serif"/>
                <a:cs typeface="Microsoft Sans Serif"/>
              </a:rPr>
              <a:t>свойство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из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object</a:t>
            </a:r>
            <a:r>
              <a:rPr sz="1800" dirty="0">
                <a:latin typeface="Microsoft Sans Serif"/>
                <a:cs typeface="Microsoft Sans Serif"/>
              </a:rPr>
              <a:t>,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оно </a:t>
            </a:r>
            <a:r>
              <a:rPr sz="1800" spc="-35" dirty="0">
                <a:latin typeface="Microsoft Sans Serif"/>
                <a:cs typeface="Microsoft Sans Serif"/>
              </a:rPr>
              <a:t>отсутствует,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JavaScript </a:t>
            </a:r>
            <a:r>
              <a:rPr sz="1800" spc="-30" dirty="0">
                <a:latin typeface="Microsoft Sans Serif"/>
                <a:cs typeface="Microsoft Sans Serif"/>
              </a:rPr>
              <a:t>автоматически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берёт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из </a:t>
            </a:r>
            <a:r>
              <a:rPr sz="1800" spc="-10" dirty="0">
                <a:latin typeface="Microsoft Sans Serif"/>
                <a:cs typeface="Microsoft Sans Serif"/>
              </a:rPr>
              <a:t>прототипа.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Можно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задать </a:t>
            </a:r>
            <a:r>
              <a:rPr sz="1800" dirty="0">
                <a:latin typeface="Microsoft Sans Serif"/>
                <a:cs typeface="Microsoft Sans Serif"/>
              </a:rPr>
              <a:t>через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Courier New"/>
                <a:cs typeface="Courier New"/>
              </a:rPr>
              <a:t>proto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12700" marR="641985">
              <a:lnSpc>
                <a:spcPct val="105000"/>
              </a:lnSpc>
              <a:spcBef>
                <a:spcPts val="1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Обход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прототипов происходит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самого </a:t>
            </a:r>
            <a:r>
              <a:rPr sz="1800" spc="-20" dirty="0">
                <a:latin typeface="Microsoft Sans Serif"/>
                <a:cs typeface="Microsoft Sans Serif"/>
              </a:rPr>
              <a:t>дочернего,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вниз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к </a:t>
            </a:r>
            <a:r>
              <a:rPr sz="1800" spc="-10" dirty="0">
                <a:latin typeface="Microsoft Sans Serif"/>
                <a:cs typeface="Microsoft Sans Serif"/>
              </a:rPr>
              <a:t>родительским.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9193" y="1278822"/>
            <a:ext cx="5323089" cy="335811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F.prototype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817118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Если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F.prototype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содержится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объект,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оператор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new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устанавливает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его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в </a:t>
            </a:r>
            <a:r>
              <a:rPr sz="1800" spc="-10" dirty="0">
                <a:latin typeface="Microsoft Sans Serif"/>
                <a:cs typeface="Microsoft Sans Serif"/>
              </a:rPr>
              <a:t>качестве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[[Prototype]]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для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нового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объекта.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722" y="1991048"/>
            <a:ext cx="6970560" cy="315245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F.prototype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7963534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latin typeface="Microsoft Sans Serif"/>
                <a:cs typeface="Microsoft Sans Serif"/>
              </a:rPr>
              <a:t>На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прошлом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слайде</a:t>
            </a:r>
            <a:r>
              <a:rPr sz="1800" spc="-10" dirty="0">
                <a:latin typeface="Microsoft Sans Serif"/>
                <a:cs typeface="Microsoft Sans Serif"/>
              </a:rPr>
              <a:t> установка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ourier New"/>
                <a:cs typeface="Courier New"/>
              </a:rPr>
              <a:t>Rabbit.prototype</a:t>
            </a:r>
            <a:r>
              <a:rPr sz="1800" spc="-6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=</a:t>
            </a:r>
            <a:r>
              <a:rPr sz="1800" spc="-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animal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буквально говорит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интерпретатору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следующее: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"При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создании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объекта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через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Courier New"/>
                <a:cs typeface="Courier New"/>
              </a:rPr>
              <a:t>new </a:t>
            </a:r>
            <a:r>
              <a:rPr sz="1800" spc="-10" dirty="0">
                <a:latin typeface="Courier New"/>
                <a:cs typeface="Courier New"/>
              </a:rPr>
              <a:t>Rabbit()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запиши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ему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animal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[[Prototype]]</a:t>
            </a:r>
            <a:r>
              <a:rPr sz="1800" spc="-10" dirty="0">
                <a:latin typeface="Microsoft Sans Serif"/>
                <a:cs typeface="Microsoft Sans Serif"/>
              </a:rPr>
              <a:t>".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prototype</a:t>
            </a:r>
            <a:r>
              <a:rPr spc="-10" dirty="0"/>
              <a:t> </a:t>
            </a:r>
            <a:r>
              <a:rPr dirty="0"/>
              <a:t>по-</a:t>
            </a:r>
            <a:r>
              <a:rPr spc="-10" dirty="0"/>
              <a:t>умолчанию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У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каждой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функции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по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умолчанию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уже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есть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свойство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prototype</a:t>
            </a:r>
            <a:r>
              <a:rPr spc="-10" dirty="0">
                <a:solidFill>
                  <a:srgbClr val="000000"/>
                </a:solidFill>
              </a:rPr>
              <a:t>.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dirty="0">
                <a:solidFill>
                  <a:srgbClr val="000000"/>
                </a:solidFill>
              </a:rPr>
              <a:t>По</a:t>
            </a:r>
            <a:r>
              <a:rPr spc="-8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умолчанию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  <a:latin typeface="Courier New"/>
                <a:cs typeface="Courier New"/>
              </a:rPr>
              <a:t>prototype</a:t>
            </a:r>
            <a:r>
              <a:rPr spc="-5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pc="470" dirty="0">
                <a:solidFill>
                  <a:srgbClr val="000000"/>
                </a:solidFill>
              </a:rPr>
              <a:t>–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объект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единственным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свойством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constructor, которое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ссылается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функцию-</a:t>
            </a:r>
            <a:r>
              <a:rPr spc="-10" dirty="0">
                <a:solidFill>
                  <a:srgbClr val="000000"/>
                </a:solidFill>
              </a:rPr>
              <a:t>конструктор.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274" y="2376495"/>
            <a:ext cx="8231433" cy="27157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Встроенные</a:t>
            </a:r>
            <a:r>
              <a:rPr spc="-15" dirty="0"/>
              <a:t> </a:t>
            </a:r>
            <a:r>
              <a:rPr spc="-10" dirty="0"/>
              <a:t>прототипы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461" y="1152472"/>
            <a:ext cx="7699046" cy="33318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Встроенные</a:t>
            </a:r>
            <a:r>
              <a:rPr spc="-15" dirty="0"/>
              <a:t> </a:t>
            </a:r>
            <a:r>
              <a:rPr spc="-10" dirty="0"/>
              <a:t>прототипы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2390" y="1292874"/>
            <a:ext cx="6019158" cy="362780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1866" y="2100588"/>
            <a:ext cx="49803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dirty="0">
                <a:latin typeface="Microsoft Sans Serif"/>
                <a:cs typeface="Microsoft Sans Serif"/>
              </a:rPr>
              <a:t>Продвинутые</a:t>
            </a:r>
            <a:r>
              <a:rPr sz="3600" spc="-155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классы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https://learn.javascript.ru/classes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arguments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634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rest-</a:t>
            </a:r>
            <a:r>
              <a:rPr sz="1800" spc="-10" dirty="0">
                <a:latin typeface="Microsoft Sans Serif"/>
                <a:cs typeface="Microsoft Sans Serif"/>
              </a:rPr>
              <a:t>оператор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это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новомодная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штука.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А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как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было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раньше??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6141" y="1631796"/>
            <a:ext cx="6091692" cy="29370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5817" y="4711674"/>
            <a:ext cx="3264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*arguments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стрелочных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функциях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Сразу</a:t>
            </a:r>
            <a:r>
              <a:rPr spc="-110" dirty="0"/>
              <a:t> </a:t>
            </a:r>
            <a:r>
              <a:rPr dirty="0"/>
              <a:t>к</a:t>
            </a:r>
            <a:r>
              <a:rPr spc="-105" dirty="0"/>
              <a:t> </a:t>
            </a:r>
            <a:r>
              <a:rPr spc="-10" dirty="0"/>
              <a:t>наследованию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9" y="616651"/>
            <a:ext cx="8427720" cy="4261485"/>
            <a:chOff x="311699" y="616651"/>
            <a:chExt cx="8427720" cy="42614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99" y="1152472"/>
              <a:ext cx="5729513" cy="37255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4965" y="616651"/>
              <a:ext cx="3944016" cy="2013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Сразу</a:t>
            </a:r>
            <a:r>
              <a:rPr spc="-110" dirty="0"/>
              <a:t> </a:t>
            </a:r>
            <a:r>
              <a:rPr dirty="0"/>
              <a:t>к</a:t>
            </a:r>
            <a:r>
              <a:rPr spc="-105" dirty="0"/>
              <a:t> </a:t>
            </a:r>
            <a:r>
              <a:rPr spc="-10" dirty="0"/>
              <a:t>наследованию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1699" y="602656"/>
            <a:ext cx="8832850" cy="4317365"/>
            <a:chOff x="311699" y="602656"/>
            <a:chExt cx="8832850" cy="4317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699" y="2272420"/>
              <a:ext cx="5265789" cy="26470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317" y="602656"/>
              <a:ext cx="5139683" cy="2918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А</a:t>
            </a:r>
            <a:r>
              <a:rPr spc="-15" dirty="0"/>
              <a:t> </a:t>
            </a:r>
            <a:r>
              <a:rPr spc="-20" dirty="0"/>
              <a:t>статические</a:t>
            </a:r>
            <a:r>
              <a:rPr spc="-10" dirty="0"/>
              <a:t> методы?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1418"/>
            <a:ext cx="4161790" cy="7651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204"/>
              </a:spcBef>
            </a:pPr>
            <a:r>
              <a:rPr sz="1250" spc="-25" dirty="0">
                <a:latin typeface="Microsoft Sans Serif"/>
                <a:cs typeface="Microsoft Sans Serif"/>
              </a:rPr>
              <a:t>Так</a:t>
            </a:r>
            <a:r>
              <a:rPr sz="1250" spc="-3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что</a:t>
            </a:r>
            <a:r>
              <a:rPr sz="1250" spc="-1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Courier New"/>
                <a:cs typeface="Courier New"/>
              </a:rPr>
              <a:t>Rabbit</a:t>
            </a:r>
            <a:r>
              <a:rPr sz="1250" spc="-40" dirty="0">
                <a:latin typeface="Courier New"/>
                <a:cs typeface="Courier New"/>
              </a:rPr>
              <a:t> </a:t>
            </a:r>
            <a:r>
              <a:rPr sz="1250" dirty="0">
                <a:latin typeface="Courier New"/>
                <a:cs typeface="Courier New"/>
              </a:rPr>
              <a:t>extends</a:t>
            </a:r>
            <a:r>
              <a:rPr sz="1250" spc="-45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Animal</a:t>
            </a:r>
            <a:r>
              <a:rPr sz="1250" spc="-405" dirty="0">
                <a:latin typeface="Courier New"/>
                <a:cs typeface="Courier New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создаёт</a:t>
            </a:r>
            <a:r>
              <a:rPr sz="1250" spc="-1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две</a:t>
            </a:r>
            <a:r>
              <a:rPr sz="1250" spc="-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ссылки </a:t>
            </a:r>
            <a:r>
              <a:rPr sz="1250" dirty="0">
                <a:latin typeface="Microsoft Sans Serif"/>
                <a:cs typeface="Microsoft Sans Serif"/>
              </a:rPr>
              <a:t>на</a:t>
            </a:r>
            <a:r>
              <a:rPr sz="1250" spc="-6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прототип:</a:t>
            </a:r>
            <a:r>
              <a:rPr sz="1250" spc="-25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функция</a:t>
            </a:r>
            <a:r>
              <a:rPr sz="1250" spc="-2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Rabbit</a:t>
            </a:r>
            <a:r>
              <a:rPr sz="1250" spc="-405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прототипно</a:t>
            </a:r>
            <a:r>
              <a:rPr sz="1250" spc="-25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наследует</a:t>
            </a:r>
            <a:r>
              <a:rPr sz="1250" spc="-20" dirty="0">
                <a:latin typeface="Microsoft Sans Serif"/>
                <a:cs typeface="Microsoft Sans Serif"/>
              </a:rPr>
              <a:t> </a:t>
            </a:r>
            <a:r>
              <a:rPr sz="1250" spc="-25" dirty="0">
                <a:latin typeface="Microsoft Sans Serif"/>
                <a:cs typeface="Microsoft Sans Serif"/>
              </a:rPr>
              <a:t>от </a:t>
            </a:r>
            <a:r>
              <a:rPr sz="1250" spc="-10" dirty="0">
                <a:latin typeface="Microsoft Sans Serif"/>
                <a:cs typeface="Microsoft Sans Serif"/>
              </a:rPr>
              <a:t>функции</a:t>
            </a:r>
            <a:r>
              <a:rPr sz="1250" spc="2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Courier New"/>
                <a:cs typeface="Courier New"/>
              </a:rPr>
              <a:t>Animal</a:t>
            </a:r>
            <a:r>
              <a:rPr sz="1250" dirty="0">
                <a:latin typeface="Microsoft Sans Serif"/>
                <a:cs typeface="Microsoft Sans Serif"/>
              </a:rPr>
              <a:t>,</a:t>
            </a:r>
            <a:r>
              <a:rPr sz="1250" spc="2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Rabbit.prototype</a:t>
            </a:r>
            <a:r>
              <a:rPr sz="1250" spc="-400" dirty="0">
                <a:latin typeface="Courier New"/>
                <a:cs typeface="Courier New"/>
              </a:rPr>
              <a:t> </a:t>
            </a:r>
            <a:r>
              <a:rPr sz="1250" spc="-10" dirty="0">
                <a:latin typeface="Microsoft Sans Serif"/>
                <a:cs typeface="Microsoft Sans Serif"/>
              </a:rPr>
              <a:t>прототипно </a:t>
            </a:r>
            <a:r>
              <a:rPr sz="1250" dirty="0">
                <a:latin typeface="Microsoft Sans Serif"/>
                <a:cs typeface="Microsoft Sans Serif"/>
              </a:rPr>
              <a:t>наследует</a:t>
            </a:r>
            <a:r>
              <a:rPr sz="1250" spc="-50" dirty="0">
                <a:latin typeface="Microsoft Sans Serif"/>
                <a:cs typeface="Microsoft Sans Serif"/>
              </a:rPr>
              <a:t> </a:t>
            </a:r>
            <a:r>
              <a:rPr sz="1250" dirty="0">
                <a:latin typeface="Microsoft Sans Serif"/>
                <a:cs typeface="Microsoft Sans Serif"/>
              </a:rPr>
              <a:t>от</a:t>
            </a:r>
            <a:r>
              <a:rPr sz="1250" spc="-50" dirty="0">
                <a:latin typeface="Microsoft Sans Serif"/>
                <a:cs typeface="Microsoft Sans Serif"/>
              </a:rPr>
              <a:t> </a:t>
            </a:r>
            <a:r>
              <a:rPr sz="1250" spc="-10" dirty="0">
                <a:latin typeface="Courier New"/>
                <a:cs typeface="Courier New"/>
              </a:rPr>
              <a:t>Animal.prototype</a:t>
            </a:r>
            <a:r>
              <a:rPr sz="1250" spc="-10" dirty="0"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8190" y="0"/>
            <a:ext cx="4335791" cy="5143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65" y="2313422"/>
            <a:ext cx="3811503" cy="258910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Я</a:t>
            </a:r>
            <a:r>
              <a:rPr spc="-10" dirty="0"/>
              <a:t> </a:t>
            </a:r>
            <a:r>
              <a:rPr dirty="0"/>
              <a:t>ничего</a:t>
            </a:r>
            <a:r>
              <a:rPr spc="-10" dirty="0"/>
              <a:t> </a:t>
            </a:r>
            <a:r>
              <a:rPr dirty="0"/>
              <a:t>не</a:t>
            </a:r>
            <a:r>
              <a:rPr spc="-5" dirty="0"/>
              <a:t> </a:t>
            </a:r>
            <a:r>
              <a:rPr spc="-10" dirty="0"/>
              <a:t>понял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Это </a:t>
            </a:r>
            <a:r>
              <a:rPr spc="-10" dirty="0">
                <a:solidFill>
                  <a:srgbClr val="000000"/>
                </a:solidFill>
              </a:rPr>
              <a:t>нормально!!!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spc="-85" dirty="0">
                <a:solidFill>
                  <a:srgbClr val="000000"/>
                </a:solidFill>
              </a:rPr>
              <a:t>Как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правило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мы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редко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сталкиваемся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с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этим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работе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или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учебе.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Эта </a:t>
            </a:r>
            <a:r>
              <a:rPr spc="-10" dirty="0">
                <a:solidFill>
                  <a:srgbClr val="000000"/>
                </a:solidFill>
              </a:rPr>
              <a:t>информация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нужна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для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более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комплексного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понимания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того,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как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устроен </a:t>
            </a:r>
            <a:r>
              <a:rPr dirty="0">
                <a:solidFill>
                  <a:srgbClr val="000000"/>
                </a:solidFill>
              </a:rPr>
              <a:t>javascript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(ну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и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на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собеседованиях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спрашивают).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9637" y="2266437"/>
            <a:ext cx="419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Я</a:t>
            </a:r>
            <a:r>
              <a:rPr sz="3600" spc="-40" dirty="0"/>
              <a:t> </a:t>
            </a:r>
            <a:r>
              <a:rPr sz="3600" dirty="0"/>
              <a:t>люблю</a:t>
            </a:r>
            <a:r>
              <a:rPr sz="3600" spc="-25" dirty="0"/>
              <a:t> </a:t>
            </a:r>
            <a:r>
              <a:rPr sz="3600" spc="-10" dirty="0"/>
              <a:t>JavaScript</a:t>
            </a:r>
            <a:endParaRPr sz="3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964" y="2100588"/>
            <a:ext cx="50819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Модули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https://learn.javascript.ru/modules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Модули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5248" y="1175208"/>
            <a:ext cx="7859395" cy="160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882650" indent="-367030">
              <a:lnSpc>
                <a:spcPct val="114999"/>
              </a:lnSpc>
              <a:spcBef>
                <a:spcPts val="10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AMD</a:t>
            </a:r>
            <a:r>
              <a:rPr sz="1800" spc="-10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100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одна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из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самых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старых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модульных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систем,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изначально реализована</a:t>
            </a:r>
            <a:r>
              <a:rPr sz="1800" spc="-4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библиотекой</a:t>
            </a:r>
            <a:r>
              <a:rPr sz="1800" spc="-5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require.js.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CommonJS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модульная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система,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созданная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для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сервера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Node.js</a:t>
            </a:r>
            <a:r>
              <a:rPr sz="1800" spc="-1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379095" marR="5080" indent="-367030">
              <a:lnSpc>
                <a:spcPct val="114999"/>
              </a:lnSpc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UMD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ещё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одна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модульная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система,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предлагается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31312F"/>
                </a:solidFill>
                <a:latin typeface="Microsoft Sans Serif"/>
                <a:cs typeface="Microsoft Sans Serif"/>
              </a:rPr>
              <a:t>как</a:t>
            </a:r>
            <a:r>
              <a:rPr sz="1800" spc="-3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универсальная, совместима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</a:t>
            </a:r>
            <a:r>
              <a:rPr sz="1800" spc="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Courier New"/>
                <a:cs typeface="Courier New"/>
              </a:rPr>
              <a:t>AMD</a:t>
            </a:r>
            <a:r>
              <a:rPr sz="1800" spc="-585" dirty="0">
                <a:solidFill>
                  <a:srgbClr val="31312F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 </a:t>
            </a:r>
            <a:r>
              <a:rPr sz="1800" spc="-10" dirty="0">
                <a:solidFill>
                  <a:srgbClr val="31312F"/>
                </a:solidFill>
                <a:latin typeface="Courier New"/>
                <a:cs typeface="Courier New"/>
              </a:rPr>
              <a:t>CommonJS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(ESM)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Модуль</a:t>
            </a:r>
            <a:r>
              <a:rPr spc="-40" dirty="0"/>
              <a:t> </a:t>
            </a:r>
            <a:r>
              <a:rPr spc="470" dirty="0"/>
              <a:t>–</a:t>
            </a:r>
            <a:r>
              <a:rPr spc="-30" dirty="0"/>
              <a:t> </a:t>
            </a:r>
            <a:r>
              <a:rPr dirty="0"/>
              <a:t>это</a:t>
            </a:r>
            <a:r>
              <a:rPr spc="-35" dirty="0"/>
              <a:t> </a:t>
            </a:r>
            <a:r>
              <a:rPr dirty="0"/>
              <a:t>просто</a:t>
            </a:r>
            <a:r>
              <a:rPr spc="-30" dirty="0"/>
              <a:t> </a:t>
            </a:r>
            <a:r>
              <a:rPr dirty="0"/>
              <a:t>файл.</a:t>
            </a:r>
            <a:r>
              <a:rPr spc="-35" dirty="0"/>
              <a:t> </a:t>
            </a:r>
            <a:r>
              <a:rPr dirty="0"/>
              <a:t>Один</a:t>
            </a:r>
            <a:r>
              <a:rPr spc="-35" dirty="0"/>
              <a:t> </a:t>
            </a:r>
            <a:r>
              <a:rPr spc="-10" dirty="0"/>
              <a:t>скрипт</a:t>
            </a:r>
            <a:r>
              <a:rPr spc="-30" dirty="0"/>
              <a:t> </a:t>
            </a:r>
            <a:r>
              <a:rPr spc="470" dirty="0"/>
              <a:t>–</a:t>
            </a:r>
            <a:r>
              <a:rPr spc="-30" dirty="0"/>
              <a:t> </a:t>
            </a:r>
            <a:r>
              <a:rPr dirty="0"/>
              <a:t>это</a:t>
            </a:r>
            <a:r>
              <a:rPr spc="-35" dirty="0"/>
              <a:t> </a:t>
            </a:r>
            <a:r>
              <a:rPr dirty="0"/>
              <a:t>один</a:t>
            </a:r>
            <a:r>
              <a:rPr spc="-30" dirty="0"/>
              <a:t> </a:t>
            </a:r>
            <a:r>
              <a:rPr spc="-10" dirty="0"/>
              <a:t>модуль.</a:t>
            </a:r>
          </a:p>
          <a:p>
            <a:pPr marL="12700" marR="5080">
              <a:lnSpc>
                <a:spcPct val="114999"/>
              </a:lnSpc>
              <a:spcBef>
                <a:spcPts val="1200"/>
              </a:spcBef>
            </a:pPr>
            <a:r>
              <a:rPr dirty="0"/>
              <a:t>Модули</a:t>
            </a:r>
            <a:r>
              <a:rPr spc="-100" dirty="0"/>
              <a:t> </a:t>
            </a:r>
            <a:r>
              <a:rPr dirty="0"/>
              <a:t>могут</a:t>
            </a:r>
            <a:r>
              <a:rPr spc="-35" dirty="0"/>
              <a:t> </a:t>
            </a:r>
            <a:r>
              <a:rPr spc="-25" dirty="0"/>
              <a:t>загружать</a:t>
            </a:r>
            <a:r>
              <a:rPr spc="-45" dirty="0"/>
              <a:t> </a:t>
            </a:r>
            <a:r>
              <a:rPr dirty="0"/>
              <a:t>друг</a:t>
            </a:r>
            <a:r>
              <a:rPr spc="-40" dirty="0"/>
              <a:t> </a:t>
            </a:r>
            <a:r>
              <a:rPr dirty="0"/>
              <a:t>друга</a:t>
            </a:r>
            <a:r>
              <a:rPr spc="-35" dirty="0"/>
              <a:t> </a:t>
            </a:r>
            <a:r>
              <a:rPr dirty="0"/>
              <a:t>и</a:t>
            </a:r>
            <a:r>
              <a:rPr spc="-45" dirty="0"/>
              <a:t> </a:t>
            </a:r>
            <a:r>
              <a:rPr spc="-20" dirty="0"/>
              <a:t>использовать</a:t>
            </a:r>
            <a:r>
              <a:rPr spc="-40" dirty="0"/>
              <a:t> </a:t>
            </a:r>
            <a:r>
              <a:rPr spc="-10" dirty="0"/>
              <a:t>директивы </a:t>
            </a:r>
            <a:r>
              <a:rPr spc="-10" dirty="0">
                <a:latin typeface="Courier New"/>
                <a:cs typeface="Courier New"/>
              </a:rPr>
              <a:t>export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50" dirty="0"/>
              <a:t>и </a:t>
            </a:r>
            <a:r>
              <a:rPr dirty="0">
                <a:latin typeface="Courier New"/>
                <a:cs typeface="Courier New"/>
              </a:rPr>
              <a:t>import</a:t>
            </a:r>
            <a:r>
              <a:rPr dirty="0"/>
              <a:t>,</a:t>
            </a:r>
            <a:r>
              <a:rPr spc="-55" dirty="0"/>
              <a:t> </a:t>
            </a:r>
            <a:r>
              <a:rPr dirty="0"/>
              <a:t>чтобы</a:t>
            </a:r>
            <a:r>
              <a:rPr spc="-55" dirty="0"/>
              <a:t> </a:t>
            </a:r>
            <a:r>
              <a:rPr spc="-20" dirty="0"/>
              <a:t>обмениваться</a:t>
            </a:r>
            <a:r>
              <a:rPr spc="-50" dirty="0"/>
              <a:t> </a:t>
            </a:r>
            <a:r>
              <a:rPr spc="-10" dirty="0"/>
              <a:t>функциональностью,</a:t>
            </a:r>
            <a:r>
              <a:rPr spc="-55" dirty="0"/>
              <a:t> </a:t>
            </a:r>
            <a:r>
              <a:rPr spc="-10" dirty="0"/>
              <a:t>вызывать</a:t>
            </a:r>
            <a:r>
              <a:rPr spc="-50" dirty="0"/>
              <a:t> </a:t>
            </a:r>
            <a:r>
              <a:rPr spc="-25" dirty="0"/>
              <a:t>функции</a:t>
            </a:r>
            <a:r>
              <a:rPr spc="-55" dirty="0"/>
              <a:t> </a:t>
            </a:r>
            <a:r>
              <a:rPr spc="-10" dirty="0"/>
              <a:t>одного модуля</a:t>
            </a:r>
            <a:r>
              <a:rPr spc="-75" dirty="0"/>
              <a:t> </a:t>
            </a:r>
            <a:r>
              <a:rPr dirty="0"/>
              <a:t>из</a:t>
            </a:r>
            <a:r>
              <a:rPr spc="-75" dirty="0"/>
              <a:t> </a:t>
            </a:r>
            <a:r>
              <a:rPr spc="-10" dirty="0"/>
              <a:t>другого:</a:t>
            </a:r>
          </a:p>
          <a:p>
            <a:pPr marL="469265" marR="937894" indent="-367030">
              <a:lnSpc>
                <a:spcPct val="114999"/>
              </a:lnSpc>
              <a:spcBef>
                <a:spcPts val="120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pc="-10" dirty="0">
                <a:latin typeface="Courier New"/>
                <a:cs typeface="Courier New"/>
              </a:rPr>
              <a:t>export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25" dirty="0"/>
              <a:t>отмечает</a:t>
            </a:r>
            <a:r>
              <a:rPr spc="-95" dirty="0"/>
              <a:t> </a:t>
            </a:r>
            <a:r>
              <a:rPr spc="-10" dirty="0"/>
              <a:t>переменные</a:t>
            </a:r>
            <a:r>
              <a:rPr spc="-35" dirty="0"/>
              <a:t> </a:t>
            </a:r>
            <a:r>
              <a:rPr dirty="0"/>
              <a:t>и</a:t>
            </a:r>
            <a:r>
              <a:rPr spc="-40" dirty="0"/>
              <a:t> </a:t>
            </a:r>
            <a:r>
              <a:rPr spc="-25" dirty="0"/>
              <a:t>функции,</a:t>
            </a:r>
            <a:r>
              <a:rPr spc="-40" dirty="0"/>
              <a:t> </a:t>
            </a:r>
            <a:r>
              <a:rPr spc="-10" dirty="0"/>
              <a:t>которые</a:t>
            </a:r>
            <a:r>
              <a:rPr spc="-35" dirty="0"/>
              <a:t> </a:t>
            </a:r>
            <a:r>
              <a:rPr dirty="0"/>
              <a:t>должны</a:t>
            </a:r>
            <a:r>
              <a:rPr spc="-40" dirty="0"/>
              <a:t> </a:t>
            </a:r>
            <a:r>
              <a:rPr spc="-20" dirty="0"/>
              <a:t>быть </a:t>
            </a:r>
            <a:r>
              <a:rPr dirty="0"/>
              <a:t>доступны</a:t>
            </a:r>
            <a:r>
              <a:rPr spc="-30" dirty="0"/>
              <a:t> </a:t>
            </a:r>
            <a:r>
              <a:rPr dirty="0"/>
              <a:t>вне</a:t>
            </a:r>
            <a:r>
              <a:rPr spc="-25" dirty="0"/>
              <a:t> </a:t>
            </a:r>
            <a:r>
              <a:rPr spc="-20" dirty="0"/>
              <a:t>текущего</a:t>
            </a:r>
            <a:r>
              <a:rPr spc="-25" dirty="0"/>
              <a:t> </a:t>
            </a:r>
            <a:r>
              <a:rPr spc="-10" dirty="0"/>
              <a:t>модуля</a:t>
            </a:r>
          </a:p>
          <a:p>
            <a:pPr marL="469265" indent="-366395">
              <a:lnSpc>
                <a:spcPct val="100000"/>
              </a:lnSpc>
              <a:spcBef>
                <a:spcPts val="320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pc="-10" dirty="0">
                <a:latin typeface="Courier New"/>
                <a:cs typeface="Courier New"/>
              </a:rPr>
              <a:t>import</a:t>
            </a:r>
            <a:r>
              <a:rPr spc="-585" dirty="0">
                <a:latin typeface="Courier New"/>
                <a:cs typeface="Courier New"/>
              </a:rPr>
              <a:t> </a:t>
            </a:r>
            <a:r>
              <a:rPr spc="-25" dirty="0"/>
              <a:t>позволяет</a:t>
            </a:r>
            <a:r>
              <a:rPr spc="-80" dirty="0"/>
              <a:t> </a:t>
            </a:r>
            <a:r>
              <a:rPr spc="-20" dirty="0"/>
              <a:t>импортировать</a:t>
            </a:r>
            <a:r>
              <a:rPr spc="-30" dirty="0"/>
              <a:t> </a:t>
            </a:r>
            <a:r>
              <a:rPr spc="-10" dirty="0"/>
              <a:t>функциональность</a:t>
            </a:r>
            <a:r>
              <a:rPr spc="-35" dirty="0"/>
              <a:t> </a:t>
            </a:r>
            <a:r>
              <a:rPr dirty="0"/>
              <a:t>других</a:t>
            </a:r>
            <a:r>
              <a:rPr spc="-30" dirty="0"/>
              <a:t> </a:t>
            </a:r>
            <a:r>
              <a:rPr spc="-10" dirty="0"/>
              <a:t>модулей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80" dirty="0"/>
              <a:t> </a:t>
            </a:r>
            <a:r>
              <a:rPr dirty="0"/>
              <a:t>(импорты,</a:t>
            </a:r>
            <a:r>
              <a:rPr spc="-80" dirty="0"/>
              <a:t> </a:t>
            </a:r>
            <a:r>
              <a:rPr spc="-10" dirty="0"/>
              <a:t>экспорты)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549" y="1092947"/>
            <a:ext cx="4516315" cy="16822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536" y="2952544"/>
            <a:ext cx="4858890" cy="19056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(браузер)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74" y="1151322"/>
            <a:ext cx="7384810" cy="2741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spread-оператор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4880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Sans Serif"/>
                <a:cs typeface="Microsoft Sans Serif"/>
              </a:rPr>
              <a:t>Передаем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много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аргументов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в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функцию.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Как?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1946703"/>
            <a:ext cx="8520582" cy="125006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50" dirty="0"/>
              <a:t> </a:t>
            </a:r>
            <a:r>
              <a:rPr dirty="0"/>
              <a:t>(область</a:t>
            </a:r>
            <a:r>
              <a:rPr spc="-45" dirty="0"/>
              <a:t> </a:t>
            </a:r>
            <a:r>
              <a:rPr spc="-10" dirty="0"/>
              <a:t>видимости)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18978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3220393"/>
            <a:ext cx="4762490" cy="16573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289" y="3220393"/>
            <a:ext cx="3714742" cy="165734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35" dirty="0"/>
              <a:t> </a:t>
            </a:r>
            <a:r>
              <a:rPr dirty="0"/>
              <a:t>(выполняется</a:t>
            </a:r>
            <a:r>
              <a:rPr spc="-35" dirty="0"/>
              <a:t> </a:t>
            </a:r>
            <a:r>
              <a:rPr dirty="0"/>
              <a:t>1</a:t>
            </a:r>
            <a:r>
              <a:rPr spc="-30" dirty="0"/>
              <a:t> </a:t>
            </a:r>
            <a:r>
              <a:rPr spc="-20" dirty="0"/>
              <a:t>раз)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6134087" cy="165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979869"/>
            <a:ext cx="5494563" cy="20112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35" dirty="0"/>
              <a:t> </a:t>
            </a:r>
            <a:r>
              <a:rPr dirty="0"/>
              <a:t>(выполняется</a:t>
            </a:r>
            <a:r>
              <a:rPr spc="-35" dirty="0"/>
              <a:t> </a:t>
            </a:r>
            <a:r>
              <a:rPr dirty="0"/>
              <a:t>1</a:t>
            </a:r>
            <a:r>
              <a:rPr spc="-30" dirty="0"/>
              <a:t> </a:t>
            </a:r>
            <a:r>
              <a:rPr spc="-20" dirty="0"/>
              <a:t>раз)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449" y="1017722"/>
            <a:ext cx="3416693" cy="165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89" y="2797424"/>
            <a:ext cx="5270089" cy="21930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50" dirty="0"/>
              <a:t> </a:t>
            </a:r>
            <a:r>
              <a:rPr dirty="0"/>
              <a:t>(“голые”</a:t>
            </a:r>
            <a:r>
              <a:rPr spc="-45" dirty="0"/>
              <a:t> </a:t>
            </a:r>
            <a:r>
              <a:rPr spc="-10" dirty="0"/>
              <a:t>модули)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2016395"/>
            <a:ext cx="8839182" cy="127742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14491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67824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362933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spc="-10" dirty="0"/>
              <a:t>(import)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7162785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(export,</a:t>
            </a:r>
            <a:r>
              <a:rPr spc="-5" dirty="0"/>
              <a:t> </a:t>
            </a:r>
            <a:r>
              <a:rPr dirty="0"/>
              <a:t>import</a:t>
            </a:r>
            <a:r>
              <a:rPr spc="-5" dirty="0"/>
              <a:t> </a:t>
            </a:r>
            <a:r>
              <a:rPr spc="-25" dirty="0"/>
              <a:t>as)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17722"/>
            <a:ext cx="7117710" cy="19295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3101268"/>
            <a:ext cx="7117710" cy="18657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</a:t>
            </a:r>
            <a:r>
              <a:rPr spc="-10" dirty="0"/>
              <a:t> default)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85510"/>
            <a:ext cx="6097062" cy="17787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9" y="3140643"/>
            <a:ext cx="7733009" cy="17213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spread-оператор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047" y="1152472"/>
            <a:ext cx="6391887" cy="246829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10" dirty="0"/>
              <a:t> </a:t>
            </a:r>
            <a:r>
              <a:rPr dirty="0"/>
              <a:t>(export</a:t>
            </a:r>
            <a:r>
              <a:rPr spc="-10" dirty="0"/>
              <a:t> default)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1085510"/>
            <a:ext cx="6097062" cy="17787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691" y="3079243"/>
            <a:ext cx="8045583" cy="177874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-20" dirty="0"/>
              <a:t> </a:t>
            </a:r>
            <a:r>
              <a:rPr dirty="0"/>
              <a:t>(re-</a:t>
            </a:r>
            <a:r>
              <a:rPr spc="-10" dirty="0"/>
              <a:t>export)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132772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Модули</a:t>
            </a:r>
            <a:r>
              <a:rPr spc="5" dirty="0"/>
              <a:t> </a:t>
            </a:r>
            <a:r>
              <a:rPr dirty="0"/>
              <a:t>(dynamic</a:t>
            </a:r>
            <a:r>
              <a:rPr spc="5" dirty="0"/>
              <a:t> </a:t>
            </a:r>
            <a:r>
              <a:rPr spc="-10" dirty="0"/>
              <a:t>import)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499" y="1094947"/>
            <a:ext cx="2903594" cy="21260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499" y="3298193"/>
            <a:ext cx="5937988" cy="168914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415" y="2100588"/>
            <a:ext cx="563943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Обработка</a:t>
            </a:r>
            <a:r>
              <a:rPr sz="3600" spc="-155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ошибок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10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11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https://learn.javascript.ru/error-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handling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874" y="1017722"/>
            <a:ext cx="4815534" cy="377470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23" y="1104297"/>
            <a:ext cx="7334360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78154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30" dirty="0"/>
              <a:t> </a:t>
            </a:r>
            <a:r>
              <a:rPr dirty="0"/>
              <a:t>(try</a:t>
            </a:r>
            <a:r>
              <a:rPr spc="-30" dirty="0"/>
              <a:t> </a:t>
            </a:r>
            <a:r>
              <a:rPr spc="-10" dirty="0"/>
              <a:t>catch)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323" y="1085497"/>
            <a:ext cx="8534382" cy="369569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20" dirty="0"/>
              <a:t> </a:t>
            </a:r>
            <a:r>
              <a:rPr dirty="0"/>
              <a:t>(try</a:t>
            </a:r>
            <a:r>
              <a:rPr spc="-15" dirty="0"/>
              <a:t> </a:t>
            </a:r>
            <a:r>
              <a:rPr dirty="0"/>
              <a:t>catch</a:t>
            </a:r>
            <a:r>
              <a:rPr spc="-15" dirty="0"/>
              <a:t> </a:t>
            </a:r>
            <a:r>
              <a:rPr spc="-10" dirty="0"/>
              <a:t>finally)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48406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100" dirty="0"/>
              <a:t> </a:t>
            </a:r>
            <a:r>
              <a:rPr spc="-10" dirty="0"/>
              <a:t>(объект</a:t>
            </a:r>
            <a:r>
              <a:rPr spc="-100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74" y="2293570"/>
            <a:ext cx="5997212" cy="22470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0048" y="1223204"/>
            <a:ext cx="372427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name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имя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ошибки.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message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сообщение</a:t>
            </a:r>
            <a:r>
              <a:rPr sz="1800" spc="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ошибки.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stack</a:t>
            </a:r>
            <a:r>
              <a:rPr sz="1800" spc="-585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текущий</a:t>
            </a:r>
            <a:r>
              <a:rPr sz="1800" spc="-4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стек</a:t>
            </a:r>
            <a:r>
              <a:rPr sz="1800" spc="-3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вызова.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5703" y="0"/>
            <a:ext cx="5352564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105" dirty="0"/>
              <a:t> </a:t>
            </a:r>
            <a:r>
              <a:rPr dirty="0"/>
              <a:t>(генерация</a:t>
            </a:r>
            <a:r>
              <a:rPr spc="-105" dirty="0"/>
              <a:t> </a:t>
            </a:r>
            <a:r>
              <a:rPr spc="-10" dirty="0"/>
              <a:t>ошибок)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74" y="1170122"/>
            <a:ext cx="7505684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973" y="998672"/>
            <a:ext cx="6868861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6286812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Ошибка</a:t>
            </a:r>
            <a:r>
              <a:rPr spc="-55" dirty="0"/>
              <a:t> </a:t>
            </a:r>
            <a:r>
              <a:rPr spc="-25" dirty="0"/>
              <a:t>(пользовательские</a:t>
            </a:r>
            <a:r>
              <a:rPr spc="-55" dirty="0"/>
              <a:t> </a:t>
            </a:r>
            <a:r>
              <a:rPr spc="-10" dirty="0"/>
              <a:t>ошибки)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49" y="1062547"/>
            <a:ext cx="8431433" cy="364644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9246" y="2100588"/>
            <a:ext cx="6225540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Регулярные</a:t>
            </a:r>
            <a:r>
              <a:rPr sz="3600" spc="-190" dirty="0">
                <a:latin typeface="Microsoft Sans Serif"/>
                <a:cs typeface="Microsoft Sans Serif"/>
              </a:rPr>
              <a:t> </a:t>
            </a:r>
            <a:r>
              <a:rPr sz="3600" spc="-10" dirty="0">
                <a:latin typeface="Microsoft Sans Serif"/>
                <a:cs typeface="Microsoft Sans Serif"/>
              </a:rPr>
              <a:t>выражения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20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https://learn.javascript.ru/regular-expressions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95" dirty="0"/>
              <a:t> </a:t>
            </a:r>
            <a:r>
              <a:rPr spc="-10" dirty="0"/>
              <a:t>выражения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362933" cy="205739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(str.match)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42934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(str.replace)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706096"/>
            <a:ext cx="8839182" cy="192877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Регулярные</a:t>
            </a:r>
            <a:r>
              <a:rPr spc="-55" dirty="0"/>
              <a:t> </a:t>
            </a:r>
            <a:r>
              <a:rPr dirty="0"/>
              <a:t>выражения</a:t>
            </a:r>
            <a:r>
              <a:rPr spc="-50" dirty="0"/>
              <a:t> </a:t>
            </a:r>
            <a:r>
              <a:rPr spc="-10" dirty="0"/>
              <a:t>(regexp.test)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74" y="1160722"/>
            <a:ext cx="7505684" cy="247649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6233" y="2100588"/>
            <a:ext cx="4891405" cy="109728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5"/>
              </a:spcBef>
            </a:pPr>
            <a:r>
              <a:rPr sz="3600" spc="-10" dirty="0">
                <a:latin typeface="Microsoft Sans Serif"/>
                <a:cs typeface="Microsoft Sans Serif"/>
              </a:rPr>
              <a:t>События</a:t>
            </a:r>
            <a:endParaRPr sz="3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Подробнее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595959"/>
                </a:solidFill>
                <a:latin typeface="Microsoft Sans Serif"/>
                <a:cs typeface="Microsoft Sans Serif"/>
              </a:rPr>
              <a:t>тут</a:t>
            </a:r>
            <a:r>
              <a:rPr sz="1800" spc="-25" dirty="0">
                <a:solidFill>
                  <a:srgbClr val="59595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Microsoft Sans Serif"/>
                <a:cs typeface="Microsoft Sans Serif"/>
              </a:rPr>
              <a:t>https://learn.javascript.ru/events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20" dirty="0"/>
              <a:t>Замыкание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6384" y="1157835"/>
            <a:ext cx="6431199" cy="282780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События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9403"/>
            <a:ext cx="8173720" cy="37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Sans Serif"/>
                <a:cs typeface="Microsoft Sans Serif"/>
              </a:rPr>
              <a:t>События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мыши:</a:t>
            </a:r>
            <a:endParaRPr sz="1200">
              <a:latin typeface="Microsoft Sans Serif"/>
              <a:cs typeface="Microsoft Sans Serif"/>
            </a:endParaRPr>
          </a:p>
          <a:p>
            <a:pPr marL="469265" marR="5080" indent="-320675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click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происходит,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кликнули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левой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(на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устройствах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сенсорными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экранами </a:t>
            </a:r>
            <a:r>
              <a:rPr sz="1200" dirty="0">
                <a:latin typeface="Microsoft Sans Serif"/>
                <a:cs typeface="Microsoft Sans Serif"/>
              </a:rPr>
              <a:t>оно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происходит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при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касании).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contextmenu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происходит,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кликнули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правой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кнопкой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mouseover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mouseout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мышь</a:t>
            </a:r>
            <a:r>
              <a:rPr sz="1200" spc="-10" dirty="0">
                <a:latin typeface="Microsoft Sans Serif"/>
                <a:cs typeface="Microsoft Sans Serif"/>
              </a:rPr>
              <a:t> наводится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покидает</a:t>
            </a:r>
            <a:r>
              <a:rPr sz="1200" spc="-10" dirty="0">
                <a:latin typeface="Microsoft Sans Serif"/>
                <a:cs typeface="Microsoft Sans Serif"/>
              </a:rPr>
              <a:t> элемент.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mousedown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mouseup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нажали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отжали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кнопку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мыши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элементе.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mousemove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при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движении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мыши.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buFont typeface="Microsoft Sans Serif"/>
              <a:buChar char="●"/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icrosoft Sans Serif"/>
                <a:cs typeface="Microsoft Sans Serif"/>
              </a:rPr>
              <a:t>События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элементах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управления: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submit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20" dirty="0">
                <a:latin typeface="Microsoft Sans Serif"/>
                <a:cs typeface="Microsoft Sans Serif"/>
              </a:rPr>
              <a:t> пользователь </a:t>
            </a:r>
            <a:r>
              <a:rPr sz="1200" dirty="0">
                <a:latin typeface="Microsoft Sans Serif"/>
                <a:cs typeface="Microsoft Sans Serif"/>
              </a:rPr>
              <a:t>отправил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форму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&lt;form&gt;.</a:t>
            </a: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spcBef>
                <a:spcPts val="21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focus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пользователь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фокусируется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элементе,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например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нажимает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10" dirty="0">
                <a:latin typeface="Microsoft Sans Serif"/>
                <a:cs typeface="Microsoft Sans Serif"/>
              </a:rPr>
              <a:t> &lt;input&gt;.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Font typeface="Microsoft Sans Serif"/>
              <a:buChar char="●"/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latin typeface="Microsoft Sans Serif"/>
                <a:cs typeface="Microsoft Sans Serif"/>
              </a:rPr>
              <a:t>Клавиатурные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события: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469265" indent="-32004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keydown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и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keyup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315" dirty="0">
                <a:latin typeface="Microsoft Sans Serif"/>
                <a:cs typeface="Microsoft Sans Serif"/>
              </a:rPr>
              <a:t>–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когда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пользователь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нажимает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отпускает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клавишу.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 </a:t>
            </a:r>
            <a:r>
              <a:rPr spc="-10" dirty="0"/>
              <a:t>(обработчики)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8524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174970"/>
            <a:ext cx="8839182" cy="250274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 </a:t>
            </a:r>
            <a:r>
              <a:rPr spc="-10" dirty="0"/>
              <a:t>(обработчики)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170122"/>
            <a:ext cx="8839182" cy="354296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60" dirty="0"/>
              <a:t> </a:t>
            </a:r>
            <a:r>
              <a:rPr spc="-10" dirty="0"/>
              <a:t>(объект</a:t>
            </a:r>
            <a:r>
              <a:rPr spc="-55" dirty="0"/>
              <a:t> </a:t>
            </a:r>
            <a:r>
              <a:rPr spc="-10" dirty="0"/>
              <a:t>события)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048" y="1147004"/>
            <a:ext cx="7816215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event.type</a:t>
            </a:r>
            <a:r>
              <a:rPr sz="1800" spc="-5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тип</a:t>
            </a:r>
            <a:r>
              <a:rPr sz="1800" spc="-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события.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spc="-10" dirty="0">
                <a:latin typeface="Courier New"/>
                <a:cs typeface="Courier New"/>
              </a:rPr>
              <a:t>event.currentTarget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spc="470" dirty="0">
                <a:latin typeface="Microsoft Sans Serif"/>
                <a:cs typeface="Microsoft Sans Serif"/>
              </a:rPr>
              <a:t>–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элемент,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на</a:t>
            </a:r>
            <a:r>
              <a:rPr sz="1800" spc="-15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31312F"/>
                </a:solidFill>
                <a:latin typeface="Microsoft Sans Serif"/>
                <a:cs typeface="Microsoft Sans Serif"/>
              </a:rPr>
              <a:t>котором </a:t>
            </a:r>
            <a:r>
              <a:rPr sz="1800" dirty="0">
                <a:solidFill>
                  <a:srgbClr val="31312F"/>
                </a:solidFill>
                <a:latin typeface="Microsoft Sans Serif"/>
                <a:cs typeface="Microsoft Sans Serif"/>
              </a:rPr>
              <a:t>сработал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обработчик.</a:t>
            </a:r>
            <a:endParaRPr sz="1800">
              <a:latin typeface="Microsoft Sans Serif"/>
              <a:cs typeface="Microsoft Sans Serif"/>
            </a:endParaRPr>
          </a:p>
          <a:p>
            <a:pPr marL="379095" indent="-366395">
              <a:lnSpc>
                <a:spcPct val="100000"/>
              </a:lnSpc>
              <a:spcBef>
                <a:spcPts val="325"/>
              </a:spcBef>
              <a:buFont typeface="Microsoft Sans Serif"/>
              <a:buChar char="●"/>
              <a:tabLst>
                <a:tab pos="379095" algn="l"/>
              </a:tabLst>
            </a:pPr>
            <a:r>
              <a:rPr sz="1800" dirty="0">
                <a:latin typeface="Courier New"/>
                <a:cs typeface="Courier New"/>
              </a:rPr>
              <a:t>event.clientX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/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event.clientY</a:t>
            </a:r>
            <a:r>
              <a:rPr sz="1800" spc="-580" dirty="0">
                <a:latin typeface="Courier New"/>
                <a:cs typeface="Courier New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31312F"/>
                </a:solidFill>
                <a:latin typeface="Microsoft Sans Serif"/>
                <a:cs typeface="Microsoft Sans Serif"/>
              </a:rPr>
              <a:t>координаты</a:t>
            </a:r>
            <a:r>
              <a:rPr sz="1800" spc="10" dirty="0">
                <a:solidFill>
                  <a:srgbClr val="31312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1312F"/>
                </a:solidFill>
                <a:latin typeface="Microsoft Sans Serif"/>
                <a:cs typeface="Microsoft Sans Serif"/>
              </a:rPr>
              <a:t>курсора.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99" y="2268820"/>
            <a:ext cx="7227085" cy="257566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События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748" y="1480447"/>
            <a:ext cx="7505684" cy="287654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116" y="1141780"/>
            <a:ext cx="3774443" cy="365038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567" y="1057822"/>
            <a:ext cx="5175714" cy="39540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524" y="1158180"/>
            <a:ext cx="2944495" cy="185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045">
              <a:lnSpc>
                <a:spcPct val="114999"/>
              </a:lnSpc>
              <a:spcBef>
                <a:spcPts val="100"/>
              </a:spcBef>
            </a:pPr>
            <a:r>
              <a:rPr sz="1400" spc="-50" dirty="0">
                <a:latin typeface="Microsoft Sans Serif"/>
                <a:cs typeface="Microsoft Sans Serif"/>
              </a:rPr>
              <a:t>Клик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внутреннему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&lt;p&gt;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вызовет обработчик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onclick: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1150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Сначала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самом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&lt;p&gt;.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250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Потом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внешнем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&lt;div&gt;.</a:t>
            </a:r>
            <a:endParaRPr sz="1400">
              <a:latin typeface="Microsoft Sans Serif"/>
              <a:cs typeface="Microsoft Sans Serif"/>
            </a:endParaRPr>
          </a:p>
          <a:p>
            <a:pPr marL="469265" indent="-374650">
              <a:lnSpc>
                <a:spcPct val="100000"/>
              </a:lnSpc>
              <a:spcBef>
                <a:spcPts val="254"/>
              </a:spcBef>
              <a:buFont typeface="Roboto"/>
              <a:buAutoNum type="arabicPeriod"/>
              <a:tabLst>
                <a:tab pos="469265" algn="l"/>
              </a:tabLst>
            </a:pPr>
            <a:r>
              <a:rPr sz="1400" spc="-10" dirty="0">
                <a:latin typeface="Microsoft Sans Serif"/>
                <a:cs typeface="Microsoft Sans Serif"/>
              </a:rPr>
              <a:t>Затем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внешнем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&lt;form&gt;.</a:t>
            </a:r>
            <a:endParaRPr sz="1400">
              <a:latin typeface="Microsoft Sans Serif"/>
              <a:cs typeface="Microsoft Sans Serif"/>
            </a:endParaRPr>
          </a:p>
          <a:p>
            <a:pPr marL="469265" marR="5080" indent="-375285">
              <a:lnSpc>
                <a:spcPct val="114999"/>
              </a:lnSpc>
              <a:buFont typeface="Roboto"/>
              <a:buAutoNum type="arabicPeriod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так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далее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вверх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цепочке </a:t>
            </a:r>
            <a:r>
              <a:rPr sz="1400" dirty="0">
                <a:latin typeface="Microsoft Sans Serif"/>
                <a:cs typeface="Microsoft Sans Serif"/>
              </a:rPr>
              <a:t>до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самого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document.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548" y="1017722"/>
            <a:ext cx="7167485" cy="382096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017722"/>
            <a:ext cx="8839182" cy="14355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2522994"/>
            <a:ext cx="8839182" cy="1279647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События</a:t>
            </a:r>
            <a:r>
              <a:rPr spc="-15" dirty="0"/>
              <a:t> </a:t>
            </a:r>
            <a:r>
              <a:rPr dirty="0"/>
              <a:t>(всплытие и </a:t>
            </a:r>
            <a:r>
              <a:rPr spc="-10" dirty="0"/>
              <a:t>погружение)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2101033"/>
            <a:ext cx="8839182" cy="16098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2932</Words>
  <Application>Microsoft Office PowerPoint</Application>
  <PresentationFormat>Экран (16:9)</PresentationFormat>
  <Paragraphs>554</Paragraphs>
  <Slides>101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Courier New</vt:lpstr>
      <vt:lpstr>Microsoft Sans Serif</vt:lpstr>
      <vt:lpstr>Roboto</vt:lpstr>
      <vt:lpstr>Times New Roman</vt:lpstr>
      <vt:lpstr>Office Theme</vt:lpstr>
      <vt:lpstr>Презентация PowerPoint</vt:lpstr>
      <vt:lpstr>Презентация PowerPoint</vt:lpstr>
      <vt:lpstr>rest-оператор</vt:lpstr>
      <vt:lpstr>rest-оператор</vt:lpstr>
      <vt:lpstr>arguments</vt:lpstr>
      <vt:lpstr>spread-оператор</vt:lpstr>
      <vt:lpstr>spread-оператор</vt:lpstr>
      <vt:lpstr>Презентация PowerPoint</vt:lpstr>
      <vt:lpstr>Замыкание</vt:lpstr>
      <vt:lpstr>Замыкание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Лексическое окружение</vt:lpstr>
      <vt:lpstr>Объявление переменных для дедушек и дураков</vt:lpstr>
      <vt:lpstr>Объявление переменных для дедушек и дураков</vt:lpstr>
      <vt:lpstr>Презентация PowerPoint</vt:lpstr>
      <vt:lpstr>Презентация PowerPoint</vt:lpstr>
      <vt:lpstr>Функция-обертка</vt:lpstr>
      <vt:lpstr>Презентация PowerPoint</vt:lpstr>
      <vt:lpstr>Функция-обертка</vt:lpstr>
      <vt:lpstr>Презентация PowerPoint</vt:lpstr>
      <vt:lpstr>Презентация PowerPoint</vt:lpstr>
      <vt:lpstr>Детально, что произошло</vt:lpstr>
      <vt:lpstr>Как еще привязать контекст?</vt:lpstr>
      <vt:lpstr>Как еще привязать контекст?</vt:lpstr>
      <vt:lpstr>Как еще привязать контекст?</vt:lpstr>
      <vt:lpstr>Как еще привязать контекст?</vt:lpstr>
      <vt:lpstr>Презентация PowerPoint</vt:lpstr>
      <vt:lpstr>Презентация PowerPoint</vt:lpstr>
      <vt:lpstr>[[Prototype]]</vt:lpstr>
      <vt:lpstr>Прототипное наследование</vt:lpstr>
      <vt:lpstr>Прототипное наследование</vt:lpstr>
      <vt:lpstr>F.prototype</vt:lpstr>
      <vt:lpstr>F.prototype</vt:lpstr>
      <vt:lpstr>prototype по-умолчанию</vt:lpstr>
      <vt:lpstr>Встроенные прототипы</vt:lpstr>
      <vt:lpstr>Встроенные прототипы</vt:lpstr>
      <vt:lpstr>Презентация PowerPoint</vt:lpstr>
      <vt:lpstr>Сразу к наследованию</vt:lpstr>
      <vt:lpstr>Сразу к наследованию</vt:lpstr>
      <vt:lpstr>А статические методы?</vt:lpstr>
      <vt:lpstr>Я ничего не понял</vt:lpstr>
      <vt:lpstr>Я люблю JavaScript</vt:lpstr>
      <vt:lpstr>Презентация PowerPoint</vt:lpstr>
      <vt:lpstr>Модули</vt:lpstr>
      <vt:lpstr>Модули (ESM)</vt:lpstr>
      <vt:lpstr>Модули (импорты, экспорты)</vt:lpstr>
      <vt:lpstr>Модули (браузер)</vt:lpstr>
      <vt:lpstr>Модули (область видимости)</vt:lpstr>
      <vt:lpstr>Модули (выполняется 1 раз)</vt:lpstr>
      <vt:lpstr>Модули (выполняется 1 раз)</vt:lpstr>
      <vt:lpstr>Модули (“голые” модули)</vt:lpstr>
      <vt:lpstr>Модули (export)</vt:lpstr>
      <vt:lpstr>Модули (export)</vt:lpstr>
      <vt:lpstr>Модули (import)</vt:lpstr>
      <vt:lpstr>Модули (import)</vt:lpstr>
      <vt:lpstr>Модули (export, import as)</vt:lpstr>
      <vt:lpstr>Модули (export default)</vt:lpstr>
      <vt:lpstr>Модули (export default)</vt:lpstr>
      <vt:lpstr>Модули (re-export)</vt:lpstr>
      <vt:lpstr>Модули (dynamic import)</vt:lpstr>
      <vt:lpstr>Презентация PowerPoint</vt:lpstr>
      <vt:lpstr>Ошибка (try catch)</vt:lpstr>
      <vt:lpstr>Ошибка (try catch)</vt:lpstr>
      <vt:lpstr>Ошибка (try catch)</vt:lpstr>
      <vt:lpstr>Ошибка (try catch)</vt:lpstr>
      <vt:lpstr>Ошибка (try catch finally)</vt:lpstr>
      <vt:lpstr>Ошибка (объект ошибки)</vt:lpstr>
      <vt:lpstr>Ошибка (генерация ошибок)</vt:lpstr>
      <vt:lpstr>Ошибка (пользовательские ошибки)</vt:lpstr>
      <vt:lpstr>Ошибка (пользовательские ошибки)</vt:lpstr>
      <vt:lpstr>Ошибка (пользовательские ошибки)</vt:lpstr>
      <vt:lpstr>Презентация PowerPoint</vt:lpstr>
      <vt:lpstr>Регулярные выражения</vt:lpstr>
      <vt:lpstr>Регулярные выражения (str.match)</vt:lpstr>
      <vt:lpstr>Регулярные выражения (str.replace)</vt:lpstr>
      <vt:lpstr>Регулярные выражения (regexp.test)</vt:lpstr>
      <vt:lpstr>Презентация PowerPoint</vt:lpstr>
      <vt:lpstr>События</vt:lpstr>
      <vt:lpstr>События (обработчики)</vt:lpstr>
      <vt:lpstr>События (обработчики)</vt:lpstr>
      <vt:lpstr>События (объект события)</vt:lpstr>
      <vt:lpstr>События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(всплытие и погружение)</vt:lpstr>
      <vt:lpstr>События (по умолчанию)</vt:lpstr>
      <vt:lpstr>События (пользовательские события)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Беляев Игорь Сергеевич</cp:lastModifiedBy>
  <cp:revision>3</cp:revision>
  <dcterms:created xsi:type="dcterms:W3CDTF">2025-11-07T06:39:48Z</dcterms:created>
  <dcterms:modified xsi:type="dcterms:W3CDTF">2025-11-07T07:43:40Z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2025-11-07T00:00:00Z</vt:filetime>
  </property>
  <property fmtid="{D5CDD505-2E9C-101B-9397-08002B2CF9AE}" pid="3" name="LastSaved">
    <vt:filetime>2025-11-07T00:00:00Z</vt:filetime>
  </property>
  <property fmtid="{D5CDD505-2E9C-101B-9397-08002B2CF9AE}" pid="4" name="Producer">
    <vt:lpwstr>Pdftools SDK</vt:lpwstr>
  </property>
</Properties>
</file>